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comments/modernComment_14C_31D77143.xml" ContentType="application/vnd.ms-powerpoint.comment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52_16BC64EE.xml" ContentType="application/vnd.ms-powerpoint.comments+xml"/>
  <Override PartName="/ppt/notesSlides/notesSlide13.xml" ContentType="application/vnd.openxmlformats-officedocument.presentationml.notesSlide+xml"/>
  <Override PartName="/ppt/ink/ink1.xml" ContentType="application/inkml+xml"/>
  <Override PartName="/ppt/ink/ink2.xml" ContentType="application/inkml+xml"/>
  <Override PartName="/ppt/ink/ink3.xml" ContentType="application/inkml+xml"/>
  <Override PartName="/ppt/ink/ink4.xml" ContentType="application/inkml+xml"/>
  <Override PartName="/ppt/ink/ink5.xml" ContentType="application/inkml+xml"/>
  <Override PartName="/ppt/ink/ink6.xml" ContentType="application/inkml+xml"/>
  <Override PartName="/ppt/ink/ink7.xml" ContentType="application/inkml+xml"/>
  <Override PartName="/ppt/ink/ink8.xml" ContentType="application/inkml+xml"/>
  <Override PartName="/ppt/ink/ink9.xml" ContentType="application/inkml+xml"/>
  <Override PartName="/ppt/ink/ink10.xml" ContentType="application/inkml+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omments/modernComment_14E_2B253DDE.xml" ContentType="application/vnd.ms-powerpoint.comment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2"/>
  </p:notesMasterIdLst>
  <p:sldIdLst>
    <p:sldId id="304" r:id="rId5"/>
    <p:sldId id="328" r:id="rId6"/>
    <p:sldId id="327" r:id="rId7"/>
    <p:sldId id="339" r:id="rId8"/>
    <p:sldId id="329" r:id="rId9"/>
    <p:sldId id="340" r:id="rId10"/>
    <p:sldId id="331" r:id="rId11"/>
    <p:sldId id="332" r:id="rId12"/>
    <p:sldId id="318" r:id="rId13"/>
    <p:sldId id="325" r:id="rId14"/>
    <p:sldId id="324" r:id="rId15"/>
    <p:sldId id="338" r:id="rId16"/>
    <p:sldId id="326" r:id="rId17"/>
    <p:sldId id="333" r:id="rId18"/>
    <p:sldId id="334" r:id="rId19"/>
    <p:sldId id="335" r:id="rId20"/>
    <p:sldId id="312" r:id="rId21"/>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5A99352-A09E-4178-ABCD-7E63C5F3A85D}">
          <p14:sldIdLst>
            <p14:sldId id="304"/>
            <p14:sldId id="328"/>
            <p14:sldId id="327"/>
            <p14:sldId id="339"/>
            <p14:sldId id="329"/>
            <p14:sldId id="340"/>
            <p14:sldId id="331"/>
            <p14:sldId id="332"/>
            <p14:sldId id="318"/>
            <p14:sldId id="325"/>
            <p14:sldId id="324"/>
            <p14:sldId id="338"/>
            <p14:sldId id="326"/>
            <p14:sldId id="333"/>
            <p14:sldId id="334"/>
            <p14:sldId id="335"/>
            <p14:sldId id="312"/>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8FA6FB4-85E4-8053-D004-A958A8DB3722}" name="Rader, Aidan D" initials="AR" userId="S::aidandrader@tamu.edu::56c908b0-d2ec-4571-8545-db08f4f66ee4" providerId="AD"/>
  <p188:author id="{B92017F8-0DE9-7847-D7C6-01CE4AE42BA1}" name="Miller, Mackenzie" initials="" userId="S::mackenziemiller@tamu.edu::f143bfc3-e4b2-4691-a54e-02f186012e6b"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F31721A4-15B9-FE21-5FF3-11DE4260A3F0}" v="35" dt="2025-04-24T17:51:27.91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guide orient="horz" pos="2160"/>
        <p:guide pos="2880"/>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microsoft.com/office/2018/10/relationships/authors" Targe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notesMaster" Target="notesMasters/notesMaster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der, Aidan D" userId="S::aidandrader@tamu.edu::56c908b0-d2ec-4571-8545-db08f4f66ee4" providerId="AD" clId="Web-{FA4388A4-9FB7-C045-BFE8-DD532ECEA7EF}"/>
    <pc:docChg chg="modSld">
      <pc:chgData name="Rader, Aidan D" userId="S::aidandrader@tamu.edu::56c908b0-d2ec-4571-8545-db08f4f66ee4" providerId="AD" clId="Web-{FA4388A4-9FB7-C045-BFE8-DD532ECEA7EF}" dt="2025-04-02T19:07:38.356" v="15"/>
      <pc:docMkLst>
        <pc:docMk/>
      </pc:docMkLst>
      <pc:sldChg chg="modSp">
        <pc:chgData name="Rader, Aidan D" userId="S::aidandrader@tamu.edu::56c908b0-d2ec-4571-8545-db08f4f66ee4" providerId="AD" clId="Web-{FA4388A4-9FB7-C045-BFE8-DD532ECEA7EF}" dt="2025-04-02T19:07:38.356" v="15"/>
        <pc:sldMkLst>
          <pc:docMk/>
          <pc:sldMk cId="836202819" sldId="332"/>
        </pc:sldMkLst>
        <pc:graphicFrameChg chg="mod modGraphic">
          <ac:chgData name="Rader, Aidan D" userId="S::aidandrader@tamu.edu::56c908b0-d2ec-4571-8545-db08f4f66ee4" providerId="AD" clId="Web-{FA4388A4-9FB7-C045-BFE8-DD532ECEA7EF}" dt="2025-04-02T19:07:38.356" v="15"/>
          <ac:graphicFrameMkLst>
            <pc:docMk/>
            <pc:sldMk cId="836202819" sldId="332"/>
            <ac:graphicFrameMk id="83" creationId="{F658E94B-A2A6-4E6B-B239-50D34CEEE690}"/>
          </ac:graphicFrameMkLst>
        </pc:graphicFrameChg>
      </pc:sldChg>
    </pc:docChg>
  </pc:docChgLst>
  <pc:docChgLst>
    <pc:chgData name="Rader, Aidan D" userId="56c908b0-d2ec-4571-8545-db08f4f66ee4" providerId="ADAL" clId="{56CC15F7-1491-4707-A5FF-9C9C3E2AE223}"/>
    <pc:docChg chg="undo redo custSel addSld delSld modSld sldOrd addSection delSection modSection">
      <pc:chgData name="Rader, Aidan D" userId="56c908b0-d2ec-4571-8545-db08f4f66ee4" providerId="ADAL" clId="{56CC15F7-1491-4707-A5FF-9C9C3E2AE223}" dt="2025-04-02T19:46:35.992" v="1463" actId="20577"/>
      <pc:docMkLst>
        <pc:docMk/>
      </pc:docMkLst>
      <pc:sldChg chg="modSp mod modNotesTx">
        <pc:chgData name="Rader, Aidan D" userId="56c908b0-d2ec-4571-8545-db08f4f66ee4" providerId="ADAL" clId="{56CC15F7-1491-4707-A5FF-9C9C3E2AE223}" dt="2025-03-26T22:24:48.693" v="256" actId="20577"/>
        <pc:sldMkLst>
          <pc:docMk/>
          <pc:sldMk cId="3482335894" sldId="304"/>
        </pc:sldMkLst>
        <pc:spChg chg="mod">
          <ac:chgData name="Rader, Aidan D" userId="56c908b0-d2ec-4571-8545-db08f4f66ee4" providerId="ADAL" clId="{56CC15F7-1491-4707-A5FF-9C9C3E2AE223}" dt="2025-03-26T22:20:16.473" v="56" actId="20577"/>
          <ac:spMkLst>
            <pc:docMk/>
            <pc:sldMk cId="3482335894" sldId="304"/>
            <ac:spMk id="54" creationId="{00000000-0000-0000-0000-000000000000}"/>
          </ac:spMkLst>
        </pc:spChg>
      </pc:sldChg>
      <pc:sldChg chg="modSp mod modNotesTx">
        <pc:chgData name="Rader, Aidan D" userId="56c908b0-d2ec-4571-8545-db08f4f66ee4" providerId="ADAL" clId="{56CC15F7-1491-4707-A5FF-9C9C3E2AE223}" dt="2025-03-26T22:26:48.445" v="311"/>
        <pc:sldMkLst>
          <pc:docMk/>
          <pc:sldMk cId="1498261235" sldId="318"/>
        </pc:sldMkLst>
        <pc:graphicFrameChg chg="modGraphic">
          <ac:chgData name="Rader, Aidan D" userId="56c908b0-d2ec-4571-8545-db08f4f66ee4" providerId="ADAL" clId="{56CC15F7-1491-4707-A5FF-9C9C3E2AE223}" dt="2025-03-26T22:18:50.306" v="15" actId="20577"/>
          <ac:graphicFrameMkLst>
            <pc:docMk/>
            <pc:sldMk cId="1498261235" sldId="318"/>
            <ac:graphicFrameMk id="83" creationId="{227C493C-2668-41AC-5B53-361BAF3FA413}"/>
          </ac:graphicFrameMkLst>
        </pc:graphicFrameChg>
      </pc:sldChg>
      <pc:sldChg chg="modNotesTx">
        <pc:chgData name="Rader, Aidan D" userId="56c908b0-d2ec-4571-8545-db08f4f66ee4" providerId="ADAL" clId="{56CC15F7-1491-4707-A5FF-9C9C3E2AE223}" dt="2025-03-26T22:27:42.435" v="328"/>
        <pc:sldMkLst>
          <pc:docMk/>
          <pc:sldMk cId="650469114" sldId="324"/>
        </pc:sldMkLst>
      </pc:sldChg>
      <pc:sldChg chg="addSp delSp modSp mod modNotesTx">
        <pc:chgData name="Rader, Aidan D" userId="56c908b0-d2ec-4571-8545-db08f4f66ee4" providerId="ADAL" clId="{56CC15F7-1491-4707-A5FF-9C9C3E2AE223}" dt="2025-04-02T19:06:31.207" v="674" actId="1076"/>
        <pc:sldMkLst>
          <pc:docMk/>
          <pc:sldMk cId="475265128" sldId="325"/>
        </pc:sldMkLst>
        <pc:spChg chg="del">
          <ac:chgData name="Rader, Aidan D" userId="56c908b0-d2ec-4571-8545-db08f4f66ee4" providerId="ADAL" clId="{56CC15F7-1491-4707-A5FF-9C9C3E2AE223}" dt="2025-04-02T19:05:30.344" v="664" actId="478"/>
          <ac:spMkLst>
            <pc:docMk/>
            <pc:sldMk cId="475265128" sldId="325"/>
            <ac:spMk id="3" creationId="{56D09906-11AF-7666-25C9-65885053F3AE}"/>
          </ac:spMkLst>
        </pc:spChg>
        <pc:spChg chg="mod">
          <ac:chgData name="Rader, Aidan D" userId="56c908b0-d2ec-4571-8545-db08f4f66ee4" providerId="ADAL" clId="{56CC15F7-1491-4707-A5FF-9C9C3E2AE223}" dt="2025-04-02T19:06:21.551" v="672" actId="14100"/>
          <ac:spMkLst>
            <pc:docMk/>
            <pc:sldMk cId="475265128" sldId="325"/>
            <ac:spMk id="88" creationId="{F2EA09D3-2764-B45C-AF0A-CD2314F4BCC4}"/>
          </ac:spMkLst>
        </pc:spChg>
        <pc:graphicFrameChg chg="mod modGraphic">
          <ac:chgData name="Rader, Aidan D" userId="56c908b0-d2ec-4571-8545-db08f4f66ee4" providerId="ADAL" clId="{56CC15F7-1491-4707-A5FF-9C9C3E2AE223}" dt="2025-04-02T19:06:31.207" v="674" actId="1076"/>
          <ac:graphicFrameMkLst>
            <pc:docMk/>
            <pc:sldMk cId="475265128" sldId="325"/>
            <ac:graphicFrameMk id="8" creationId="{F88E06F8-BA9C-EE08-4012-39DADD828790}"/>
          </ac:graphicFrameMkLst>
        </pc:graphicFrameChg>
        <pc:graphicFrameChg chg="mod modGraphic">
          <ac:chgData name="Rader, Aidan D" userId="56c908b0-d2ec-4571-8545-db08f4f66ee4" providerId="ADAL" clId="{56CC15F7-1491-4707-A5FF-9C9C3E2AE223}" dt="2025-04-02T19:06:27.218" v="673" actId="1076"/>
          <ac:graphicFrameMkLst>
            <pc:docMk/>
            <pc:sldMk cId="475265128" sldId="325"/>
            <ac:graphicFrameMk id="9" creationId="{6B2AFCA8-A4B9-AD57-AD50-2B615ACA9107}"/>
          </ac:graphicFrameMkLst>
        </pc:graphicFrameChg>
        <pc:picChg chg="del mod">
          <ac:chgData name="Rader, Aidan D" userId="56c908b0-d2ec-4571-8545-db08f4f66ee4" providerId="ADAL" clId="{56CC15F7-1491-4707-A5FF-9C9C3E2AE223}" dt="2025-04-02T19:02:25.494" v="590" actId="478"/>
          <ac:picMkLst>
            <pc:docMk/>
            <pc:sldMk cId="475265128" sldId="325"/>
            <ac:picMk id="2" creationId="{803DF29E-C2DB-6C1D-1E2A-541641FED40C}"/>
          </ac:picMkLst>
        </pc:picChg>
        <pc:picChg chg="add mod">
          <ac:chgData name="Rader, Aidan D" userId="56c908b0-d2ec-4571-8545-db08f4f66ee4" providerId="ADAL" clId="{56CC15F7-1491-4707-A5FF-9C9C3E2AE223}" dt="2025-04-02T19:06:04.245" v="669" actId="1582"/>
          <ac:picMkLst>
            <pc:docMk/>
            <pc:sldMk cId="475265128" sldId="325"/>
            <ac:picMk id="5" creationId="{B7C473A3-A004-5C9D-7B8A-EB601C691E68}"/>
          </ac:picMkLst>
        </pc:picChg>
        <pc:picChg chg="add mod">
          <ac:chgData name="Rader, Aidan D" userId="56c908b0-d2ec-4571-8545-db08f4f66ee4" providerId="ADAL" clId="{56CC15F7-1491-4707-A5FF-9C9C3E2AE223}" dt="2025-04-02T19:05:56.206" v="668" actId="1076"/>
          <ac:picMkLst>
            <pc:docMk/>
            <pc:sldMk cId="475265128" sldId="325"/>
            <ac:picMk id="6" creationId="{7A41CDB9-85C2-8A8F-8B90-D084670EA1AA}"/>
          </ac:picMkLst>
        </pc:picChg>
        <pc:picChg chg="del">
          <ac:chgData name="Rader, Aidan D" userId="56c908b0-d2ec-4571-8545-db08f4f66ee4" providerId="ADAL" clId="{56CC15F7-1491-4707-A5FF-9C9C3E2AE223}" dt="2025-04-02T19:00:38.950" v="550" actId="478"/>
          <ac:picMkLst>
            <pc:docMk/>
            <pc:sldMk cId="475265128" sldId="325"/>
            <ac:picMk id="11" creationId="{D9AA319A-9639-08FC-38D0-5DE5F3DA6285}"/>
          </ac:picMkLst>
        </pc:picChg>
        <pc:picChg chg="del">
          <ac:chgData name="Rader, Aidan D" userId="56c908b0-d2ec-4571-8545-db08f4f66ee4" providerId="ADAL" clId="{56CC15F7-1491-4707-A5FF-9C9C3E2AE223}" dt="2025-04-02T19:00:37.069" v="549" actId="478"/>
          <ac:picMkLst>
            <pc:docMk/>
            <pc:sldMk cId="475265128" sldId="325"/>
            <ac:picMk id="1026" creationId="{E6C43225-F1CD-B261-D17B-7E4858B3C05F}"/>
          </ac:picMkLst>
        </pc:picChg>
      </pc:sldChg>
      <pc:sldChg chg="delSp modSp mod modNotesTx">
        <pc:chgData name="Rader, Aidan D" userId="56c908b0-d2ec-4571-8545-db08f4f66ee4" providerId="ADAL" clId="{56CC15F7-1491-4707-A5FF-9C9C3E2AE223}" dt="2025-04-02T19:36:08.847" v="1126" actId="1076"/>
        <pc:sldMkLst>
          <pc:docMk/>
          <pc:sldMk cId="3131676375" sldId="326"/>
        </pc:sldMkLst>
        <pc:spChg chg="del">
          <ac:chgData name="Rader, Aidan D" userId="56c908b0-d2ec-4571-8545-db08f4f66ee4" providerId="ADAL" clId="{56CC15F7-1491-4707-A5FF-9C9C3E2AE223}" dt="2025-04-02T19:18:05.772" v="862" actId="478"/>
          <ac:spMkLst>
            <pc:docMk/>
            <pc:sldMk cId="3131676375" sldId="326"/>
            <ac:spMk id="35" creationId="{1B6A7331-2357-5229-DC87-AF1AC38936A2}"/>
          </ac:spMkLst>
        </pc:spChg>
        <pc:spChg chg="del">
          <ac:chgData name="Rader, Aidan D" userId="56c908b0-d2ec-4571-8545-db08f4f66ee4" providerId="ADAL" clId="{56CC15F7-1491-4707-A5FF-9C9C3E2AE223}" dt="2025-04-02T19:18:03.636" v="861" actId="478"/>
          <ac:spMkLst>
            <pc:docMk/>
            <pc:sldMk cId="3131676375" sldId="326"/>
            <ac:spMk id="36" creationId="{B7D71587-360C-2620-C3B2-D23056413782}"/>
          </ac:spMkLst>
        </pc:spChg>
        <pc:spChg chg="mod">
          <ac:chgData name="Rader, Aidan D" userId="56c908b0-d2ec-4571-8545-db08f4f66ee4" providerId="ADAL" clId="{56CC15F7-1491-4707-A5FF-9C9C3E2AE223}" dt="2025-04-02T19:36:05.063" v="1125" actId="20577"/>
          <ac:spMkLst>
            <pc:docMk/>
            <pc:sldMk cId="3131676375" sldId="326"/>
            <ac:spMk id="88" creationId="{BD1982E8-FE4C-3235-58CB-EDFCFEFB9E95}"/>
          </ac:spMkLst>
        </pc:spChg>
        <pc:spChg chg="mod">
          <ac:chgData name="Rader, Aidan D" userId="56c908b0-d2ec-4571-8545-db08f4f66ee4" providerId="ADAL" clId="{56CC15F7-1491-4707-A5FF-9C9C3E2AE223}" dt="2025-03-26T22:38:58.129" v="464" actId="20577"/>
          <ac:spMkLst>
            <pc:docMk/>
            <pc:sldMk cId="3131676375" sldId="326"/>
            <ac:spMk id="90" creationId="{1D6C1A2C-FCE7-2B13-4753-B30B10AFB2DE}"/>
          </ac:spMkLst>
        </pc:spChg>
        <pc:picChg chg="mod">
          <ac:chgData name="Rader, Aidan D" userId="56c908b0-d2ec-4571-8545-db08f4f66ee4" providerId="ADAL" clId="{56CC15F7-1491-4707-A5FF-9C9C3E2AE223}" dt="2025-04-02T19:36:08.847" v="1126" actId="1076"/>
          <ac:picMkLst>
            <pc:docMk/>
            <pc:sldMk cId="3131676375" sldId="326"/>
            <ac:picMk id="5" creationId="{9B3E0102-75AE-9D4E-A0C6-E9834ED07328}"/>
          </ac:picMkLst>
        </pc:picChg>
      </pc:sldChg>
      <pc:sldChg chg="modSp mod modNotesTx">
        <pc:chgData name="Rader, Aidan D" userId="56c908b0-d2ec-4571-8545-db08f4f66ee4" providerId="ADAL" clId="{56CC15F7-1491-4707-A5FF-9C9C3E2AE223}" dt="2025-04-02T18:59:27.772" v="540" actId="207"/>
        <pc:sldMkLst>
          <pc:docMk/>
          <pc:sldMk cId="3006552821" sldId="329"/>
        </pc:sldMkLst>
        <pc:graphicFrameChg chg="modGraphic">
          <ac:chgData name="Rader, Aidan D" userId="56c908b0-d2ec-4571-8545-db08f4f66ee4" providerId="ADAL" clId="{56CC15F7-1491-4707-A5FF-9C9C3E2AE223}" dt="2025-04-02T18:59:27.772" v="540" actId="207"/>
          <ac:graphicFrameMkLst>
            <pc:docMk/>
            <pc:sldMk cId="3006552821" sldId="329"/>
            <ac:graphicFrameMk id="2" creationId="{349023A9-264D-2237-C541-09FB865E3C15}"/>
          </ac:graphicFrameMkLst>
        </pc:graphicFrameChg>
      </pc:sldChg>
      <pc:sldChg chg="modSp del mod">
        <pc:chgData name="Rader, Aidan D" userId="56c908b0-d2ec-4571-8545-db08f4f66ee4" providerId="ADAL" clId="{56CC15F7-1491-4707-A5FF-9C9C3E2AE223}" dt="2025-03-26T22:19:55.602" v="43" actId="2696"/>
        <pc:sldMkLst>
          <pc:docMk/>
          <pc:sldMk cId="3972308041" sldId="330"/>
        </pc:sldMkLst>
      </pc:sldChg>
      <pc:sldChg chg="modSp mod modNotesTx">
        <pc:chgData name="Rader, Aidan D" userId="56c908b0-d2ec-4571-8545-db08f4f66ee4" providerId="ADAL" clId="{56CC15F7-1491-4707-A5FF-9C9C3E2AE223}" dt="2025-03-26T22:26:41.046" v="309"/>
        <pc:sldMkLst>
          <pc:docMk/>
          <pc:sldMk cId="1891183139" sldId="331"/>
        </pc:sldMkLst>
        <pc:graphicFrameChg chg="modGraphic">
          <ac:chgData name="Rader, Aidan D" userId="56c908b0-d2ec-4571-8545-db08f4f66ee4" providerId="ADAL" clId="{56CC15F7-1491-4707-A5FF-9C9C3E2AE223}" dt="2025-03-26T22:18:56.529" v="23" actId="20577"/>
          <ac:graphicFrameMkLst>
            <pc:docMk/>
            <pc:sldMk cId="1891183139" sldId="331"/>
            <ac:graphicFrameMk id="83" creationId="{6902E209-4D95-7F02-D133-A27A05636E13}"/>
          </ac:graphicFrameMkLst>
        </pc:graphicFrameChg>
      </pc:sldChg>
      <pc:sldChg chg="modSp mod modCm modNotesTx">
        <pc:chgData name="Rader, Aidan D" userId="56c908b0-d2ec-4571-8545-db08f4f66ee4" providerId="ADAL" clId="{56CC15F7-1491-4707-A5FF-9C9C3E2AE223}" dt="2025-04-02T19:46:35.992" v="1463" actId="20577"/>
        <pc:sldMkLst>
          <pc:docMk/>
          <pc:sldMk cId="836202819" sldId="332"/>
        </pc:sldMkLst>
        <pc:graphicFrameChg chg="mod modGraphic">
          <ac:chgData name="Rader, Aidan D" userId="56c908b0-d2ec-4571-8545-db08f4f66ee4" providerId="ADAL" clId="{56CC15F7-1491-4707-A5FF-9C9C3E2AE223}" dt="2025-04-02T19:46:35.992" v="1463" actId="20577"/>
          <ac:graphicFrameMkLst>
            <pc:docMk/>
            <pc:sldMk cId="836202819" sldId="332"/>
            <ac:graphicFrameMk id="83" creationId="{F658E94B-A2A6-4E6B-B239-50D34CEEE690}"/>
          </ac:graphicFrameMkLst>
        </pc:graphicFrameChg>
        <pc:extLst>
          <p:ext xmlns:p="http://schemas.openxmlformats.org/presentationml/2006/main" uri="{D6D511B9-2390-475A-947B-AFAB55BFBCF1}">
            <pc226:cmChg xmlns:pc226="http://schemas.microsoft.com/office/powerpoint/2022/06/main/command" chg="mod">
              <pc226:chgData name="Rader, Aidan D" userId="56c908b0-d2ec-4571-8545-db08f4f66ee4" providerId="ADAL" clId="{56CC15F7-1491-4707-A5FF-9C9C3E2AE223}" dt="2025-04-02T19:45:30.310" v="1414" actId="20577"/>
              <pc2:cmMkLst xmlns:pc2="http://schemas.microsoft.com/office/powerpoint/2019/9/main/command">
                <pc:docMk/>
                <pc:sldMk cId="836202819" sldId="332"/>
                <pc2:cmMk id="{C825B93D-BE27-4F8E-9382-CEB715C6E86C}"/>
              </pc2:cmMkLst>
            </pc226:cmChg>
          </p:ext>
        </pc:extLst>
      </pc:sldChg>
      <pc:sldChg chg="modNotesTx">
        <pc:chgData name="Rader, Aidan D" userId="56c908b0-d2ec-4571-8545-db08f4f66ee4" providerId="ADAL" clId="{56CC15F7-1491-4707-A5FF-9C9C3E2AE223}" dt="2025-03-26T22:28:59.926" v="364" actId="20577"/>
        <pc:sldMkLst>
          <pc:docMk/>
          <pc:sldMk cId="3188795240" sldId="333"/>
        </pc:sldMkLst>
      </pc:sldChg>
      <pc:sldChg chg="modNotesTx">
        <pc:chgData name="Rader, Aidan D" userId="56c908b0-d2ec-4571-8545-db08f4f66ee4" providerId="ADAL" clId="{56CC15F7-1491-4707-A5FF-9C9C3E2AE223}" dt="2025-03-26T22:30:03.176" v="406" actId="20577"/>
        <pc:sldMkLst>
          <pc:docMk/>
          <pc:sldMk cId="723860958" sldId="334"/>
        </pc:sldMkLst>
      </pc:sldChg>
      <pc:sldChg chg="modNotesTx">
        <pc:chgData name="Rader, Aidan D" userId="56c908b0-d2ec-4571-8545-db08f4f66ee4" providerId="ADAL" clId="{56CC15F7-1491-4707-A5FF-9C9C3E2AE223}" dt="2025-03-26T22:30:15.101" v="411"/>
        <pc:sldMkLst>
          <pc:docMk/>
          <pc:sldMk cId="3727156420" sldId="335"/>
        </pc:sldMkLst>
      </pc:sldChg>
      <pc:sldChg chg="modSp del mod modNotesTx">
        <pc:chgData name="Rader, Aidan D" userId="56c908b0-d2ec-4571-8545-db08f4f66ee4" providerId="ADAL" clId="{56CC15F7-1491-4707-A5FF-9C9C3E2AE223}" dt="2025-04-02T19:07:52.187" v="675" actId="2696"/>
        <pc:sldMkLst>
          <pc:docMk/>
          <pc:sldMk cId="1563127434" sldId="337"/>
        </pc:sldMkLst>
        <pc:spChg chg="mod">
          <ac:chgData name="Rader, Aidan D" userId="56c908b0-d2ec-4571-8545-db08f4f66ee4" providerId="ADAL" clId="{56CC15F7-1491-4707-A5FF-9C9C3E2AE223}" dt="2025-04-02T19:05:05.813" v="658" actId="20577"/>
          <ac:spMkLst>
            <pc:docMk/>
            <pc:sldMk cId="1563127434" sldId="337"/>
            <ac:spMk id="88" creationId="{ACC31696-C74C-382E-6166-BD392815F0BD}"/>
          </ac:spMkLst>
        </pc:spChg>
      </pc:sldChg>
      <pc:sldChg chg="delSp modSp mod modNotesTx">
        <pc:chgData name="Rader, Aidan D" userId="56c908b0-d2ec-4571-8545-db08f4f66ee4" providerId="ADAL" clId="{56CC15F7-1491-4707-A5FF-9C9C3E2AE223}" dt="2025-04-02T19:35:02.674" v="1084" actId="20577"/>
        <pc:sldMkLst>
          <pc:docMk/>
          <pc:sldMk cId="381445358" sldId="338"/>
        </pc:sldMkLst>
        <pc:spChg chg="mod">
          <ac:chgData name="Rader, Aidan D" userId="56c908b0-d2ec-4571-8545-db08f4f66ee4" providerId="ADAL" clId="{56CC15F7-1491-4707-A5FF-9C9C3E2AE223}" dt="2025-04-02T19:35:02.674" v="1084" actId="20577"/>
          <ac:spMkLst>
            <pc:docMk/>
            <pc:sldMk cId="381445358" sldId="338"/>
            <ac:spMk id="9" creationId="{EC471D1B-7F8F-8988-5DD7-5B91254E9A6E}"/>
          </ac:spMkLst>
        </pc:spChg>
        <pc:spChg chg="del">
          <ac:chgData name="Rader, Aidan D" userId="56c908b0-d2ec-4571-8545-db08f4f66ee4" providerId="ADAL" clId="{56CC15F7-1491-4707-A5FF-9C9C3E2AE223}" dt="2025-04-02T19:10:33.561" v="762" actId="478"/>
          <ac:spMkLst>
            <pc:docMk/>
            <pc:sldMk cId="381445358" sldId="338"/>
            <ac:spMk id="20" creationId="{E27E79D5-9E7C-C386-B809-DF1449930894}"/>
          </ac:spMkLst>
        </pc:spChg>
        <pc:spChg chg="del topLvl">
          <ac:chgData name="Rader, Aidan D" userId="56c908b0-d2ec-4571-8545-db08f4f66ee4" providerId="ADAL" clId="{56CC15F7-1491-4707-A5FF-9C9C3E2AE223}" dt="2025-04-02T19:10:36.278" v="763" actId="478"/>
          <ac:spMkLst>
            <pc:docMk/>
            <pc:sldMk cId="381445358" sldId="338"/>
            <ac:spMk id="21" creationId="{D95269E4-52BF-D216-4465-DA9BF91B7673}"/>
          </ac:spMkLst>
        </pc:spChg>
        <pc:spChg chg="mod">
          <ac:chgData name="Rader, Aidan D" userId="56c908b0-d2ec-4571-8545-db08f4f66ee4" providerId="ADAL" clId="{56CC15F7-1491-4707-A5FF-9C9C3E2AE223}" dt="2025-03-26T22:38:37.815" v="461" actId="20577"/>
          <ac:spMkLst>
            <pc:docMk/>
            <pc:sldMk cId="381445358" sldId="338"/>
            <ac:spMk id="90" creationId="{AEFCDD30-A01E-809B-2EAE-4AC8B3B3367F}"/>
          </ac:spMkLst>
        </pc:spChg>
        <pc:grpChg chg="del mod">
          <ac:chgData name="Rader, Aidan D" userId="56c908b0-d2ec-4571-8545-db08f4f66ee4" providerId="ADAL" clId="{56CC15F7-1491-4707-A5FF-9C9C3E2AE223}" dt="2025-04-02T19:10:36.278" v="763" actId="478"/>
          <ac:grpSpMkLst>
            <pc:docMk/>
            <pc:sldMk cId="381445358" sldId="338"/>
            <ac:grpSpMk id="22" creationId="{19BC634B-94D5-E80E-CF32-B4230C294F25}"/>
          </ac:grpSpMkLst>
        </pc:grpChg>
        <pc:picChg chg="mod">
          <ac:chgData name="Rader, Aidan D" userId="56c908b0-d2ec-4571-8545-db08f4f66ee4" providerId="ADAL" clId="{56CC15F7-1491-4707-A5FF-9C9C3E2AE223}" dt="2025-04-02T19:13:08.301" v="795" actId="1076"/>
          <ac:picMkLst>
            <pc:docMk/>
            <pc:sldMk cId="381445358" sldId="338"/>
            <ac:picMk id="3" creationId="{6E82DA0C-51B4-CDC0-D3D9-5E18D87B28F9}"/>
          </ac:picMkLst>
        </pc:picChg>
        <pc:picChg chg="mod">
          <ac:chgData name="Rader, Aidan D" userId="56c908b0-d2ec-4571-8545-db08f4f66ee4" providerId="ADAL" clId="{56CC15F7-1491-4707-A5FF-9C9C3E2AE223}" dt="2025-04-02T19:12:41.110" v="794" actId="1076"/>
          <ac:picMkLst>
            <pc:docMk/>
            <pc:sldMk cId="381445358" sldId="338"/>
            <ac:picMk id="6" creationId="{A3437FB7-1ABB-7FA8-11D2-26B5581696A0}"/>
          </ac:picMkLst>
        </pc:picChg>
        <pc:picChg chg="topLvl">
          <ac:chgData name="Rader, Aidan D" userId="56c908b0-d2ec-4571-8545-db08f4f66ee4" providerId="ADAL" clId="{56CC15F7-1491-4707-A5FF-9C9C3E2AE223}" dt="2025-04-02T19:10:36.278" v="763" actId="478"/>
          <ac:picMkLst>
            <pc:docMk/>
            <pc:sldMk cId="381445358" sldId="338"/>
            <ac:picMk id="19" creationId="{C042D27D-F970-54A2-513C-58102220CB36}"/>
          </ac:picMkLst>
        </pc:picChg>
      </pc:sldChg>
      <pc:sldChg chg="modSp mod modNotesTx">
        <pc:chgData name="Rader, Aidan D" userId="56c908b0-d2ec-4571-8545-db08f4f66ee4" providerId="ADAL" clId="{56CC15F7-1491-4707-A5FF-9C9C3E2AE223}" dt="2025-03-26T22:21:58.495" v="124" actId="20577"/>
        <pc:sldMkLst>
          <pc:docMk/>
          <pc:sldMk cId="1734735858" sldId="339"/>
        </pc:sldMkLst>
        <pc:spChg chg="mod">
          <ac:chgData name="Rader, Aidan D" userId="56c908b0-d2ec-4571-8545-db08f4f66ee4" providerId="ADAL" clId="{56CC15F7-1491-4707-A5FF-9C9C3E2AE223}" dt="2025-03-26T22:20:52.265" v="93" actId="20577"/>
          <ac:spMkLst>
            <pc:docMk/>
            <pc:sldMk cId="1734735858" sldId="339"/>
            <ac:spMk id="68" creationId="{EDD65B8C-4DAC-EBC7-7BA6-CC337933A416}"/>
          </ac:spMkLst>
        </pc:spChg>
      </pc:sldChg>
      <pc:sldChg chg="modSp add mod ord modNotesTx">
        <pc:chgData name="Rader, Aidan D" userId="56c908b0-d2ec-4571-8545-db08f4f66ee4" providerId="ADAL" clId="{56CC15F7-1491-4707-A5FF-9C9C3E2AE223}" dt="2025-03-26T22:26:29.611" v="308" actId="20577"/>
        <pc:sldMkLst>
          <pc:docMk/>
          <pc:sldMk cId="2975921631" sldId="340"/>
        </pc:sldMkLst>
        <pc:spChg chg="mod">
          <ac:chgData name="Rader, Aidan D" userId="56c908b0-d2ec-4571-8545-db08f4f66ee4" providerId="ADAL" clId="{56CC15F7-1491-4707-A5FF-9C9C3E2AE223}" dt="2025-03-26T22:19:49.273" v="42"/>
          <ac:spMkLst>
            <pc:docMk/>
            <pc:sldMk cId="2975921631" sldId="340"/>
            <ac:spMk id="82" creationId="{AE458B3E-8316-9F59-2E98-1F05B6083EC4}"/>
          </ac:spMkLst>
        </pc:spChg>
      </pc:sldChg>
    </pc:docChg>
  </pc:docChgLst>
  <pc:docChgLst>
    <pc:chgData name="Rader, Aidan D" userId="S::aidandrader@tamu.edu::56c908b0-d2ec-4571-8545-db08f4f66ee4" providerId="AD" clId="Web-{BBF6F215-43A7-A82D-4EBE-A520114DE16F}"/>
    <pc:docChg chg="modSld">
      <pc:chgData name="Rader, Aidan D" userId="S::aidandrader@tamu.edu::56c908b0-d2ec-4571-8545-db08f4f66ee4" providerId="AD" clId="Web-{BBF6F215-43A7-A82D-4EBE-A520114DE16F}" dt="2025-04-22T03:10:29.512" v="1"/>
      <pc:docMkLst>
        <pc:docMk/>
      </pc:docMkLst>
      <pc:sldChg chg="modSp">
        <pc:chgData name="Rader, Aidan D" userId="S::aidandrader@tamu.edu::56c908b0-d2ec-4571-8545-db08f4f66ee4" providerId="AD" clId="Web-{BBF6F215-43A7-A82D-4EBE-A520114DE16F}" dt="2025-04-22T03:10:29.512" v="1"/>
        <pc:sldMkLst>
          <pc:docMk/>
          <pc:sldMk cId="475265128" sldId="325"/>
        </pc:sldMkLst>
        <pc:graphicFrameChg chg="modGraphic">
          <ac:chgData name="Rader, Aidan D" userId="S::aidandrader@tamu.edu::56c908b0-d2ec-4571-8545-db08f4f66ee4" providerId="AD" clId="Web-{BBF6F215-43A7-A82D-4EBE-A520114DE16F}" dt="2025-04-22T03:10:29.512" v="1"/>
          <ac:graphicFrameMkLst>
            <pc:docMk/>
            <pc:sldMk cId="475265128" sldId="325"/>
            <ac:graphicFrameMk id="8" creationId="{F88E06F8-BA9C-EE08-4012-39DADD828790}"/>
          </ac:graphicFrameMkLst>
        </pc:graphicFrameChg>
      </pc:sldChg>
    </pc:docChg>
  </pc:docChgLst>
  <pc:docChgLst>
    <pc:chgData name="Nguyen, Andrew" userId="S::nguyen1wan@tamu.edu::f77e9cb5-0f85-442d-b9a1-1c52c52d15f5" providerId="AD" clId="Web-{DDB05B11-0944-5D34-A346-F20289BA7354}"/>
    <pc:docChg chg="modSld">
      <pc:chgData name="Nguyen, Andrew" userId="S::nguyen1wan@tamu.edu::f77e9cb5-0f85-442d-b9a1-1c52c52d15f5" providerId="AD" clId="Web-{DDB05B11-0944-5D34-A346-F20289BA7354}" dt="2025-04-02T19:34:49.416" v="529"/>
      <pc:docMkLst>
        <pc:docMk/>
      </pc:docMkLst>
      <pc:sldChg chg="modSp">
        <pc:chgData name="Nguyen, Andrew" userId="S::nguyen1wan@tamu.edu::f77e9cb5-0f85-442d-b9a1-1c52c52d15f5" providerId="AD" clId="Web-{DDB05B11-0944-5D34-A346-F20289BA7354}" dt="2025-04-02T19:34:49.416" v="529"/>
        <pc:sldMkLst>
          <pc:docMk/>
          <pc:sldMk cId="1891183139" sldId="331"/>
        </pc:sldMkLst>
        <pc:graphicFrameChg chg="mod modGraphic">
          <ac:chgData name="Nguyen, Andrew" userId="S::nguyen1wan@tamu.edu::f77e9cb5-0f85-442d-b9a1-1c52c52d15f5" providerId="AD" clId="Web-{DDB05B11-0944-5D34-A346-F20289BA7354}" dt="2025-04-02T19:34:49.416" v="529"/>
          <ac:graphicFrameMkLst>
            <pc:docMk/>
            <pc:sldMk cId="1891183139" sldId="331"/>
            <ac:graphicFrameMk id="83" creationId="{6902E209-4D95-7F02-D133-A27A05636E13}"/>
          </ac:graphicFrameMkLst>
        </pc:graphicFrameChg>
      </pc:sldChg>
    </pc:docChg>
  </pc:docChgLst>
  <pc:docChgLst>
    <pc:chgData name="Regan, Ryan" userId="S::ryan13516@tamu.edu::6995c692-73f5-4ae4-b5cb-cd593e21e106" providerId="AD" clId="Web-{0C4064A9-1AA5-4BFD-8147-56333CAB679C}"/>
    <pc:docChg chg="modSld">
      <pc:chgData name="Regan, Ryan" userId="S::ryan13516@tamu.edu::6995c692-73f5-4ae4-b5cb-cd593e21e106" providerId="AD" clId="Web-{0C4064A9-1AA5-4BFD-8147-56333CAB679C}" dt="2025-04-02T19:55:44.156" v="60"/>
      <pc:docMkLst>
        <pc:docMk/>
      </pc:docMkLst>
      <pc:sldChg chg="modSp">
        <pc:chgData name="Regan, Ryan" userId="S::ryan13516@tamu.edu::6995c692-73f5-4ae4-b5cb-cd593e21e106" providerId="AD" clId="Web-{0C4064A9-1AA5-4BFD-8147-56333CAB679C}" dt="2025-04-02T19:55:12.343" v="54" actId="20577"/>
        <pc:sldMkLst>
          <pc:docMk/>
          <pc:sldMk cId="650469114" sldId="324"/>
        </pc:sldMkLst>
        <pc:spChg chg="mod">
          <ac:chgData name="Regan, Ryan" userId="S::ryan13516@tamu.edu::6995c692-73f5-4ae4-b5cb-cd593e21e106" providerId="AD" clId="Web-{0C4064A9-1AA5-4BFD-8147-56333CAB679C}" dt="2025-04-02T19:55:12.343" v="54" actId="20577"/>
          <ac:spMkLst>
            <pc:docMk/>
            <pc:sldMk cId="650469114" sldId="324"/>
            <ac:spMk id="88" creationId="{531738D7-3003-3241-1335-BADB2CC9B91D}"/>
          </ac:spMkLst>
        </pc:spChg>
        <pc:picChg chg="mod">
          <ac:chgData name="Regan, Ryan" userId="S::ryan13516@tamu.edu::6995c692-73f5-4ae4-b5cb-cd593e21e106" providerId="AD" clId="Web-{0C4064A9-1AA5-4BFD-8147-56333CAB679C}" dt="2025-04-02T19:54:17.484" v="0"/>
          <ac:picMkLst>
            <pc:docMk/>
            <pc:sldMk cId="650469114" sldId="324"/>
            <ac:picMk id="9" creationId="{DD19F2D1-9066-85F3-A685-69804C7CD179}"/>
          </ac:picMkLst>
        </pc:picChg>
      </pc:sldChg>
      <pc:sldChg chg="modSp">
        <pc:chgData name="Regan, Ryan" userId="S::ryan13516@tamu.edu::6995c692-73f5-4ae4-b5cb-cd593e21e106" providerId="AD" clId="Web-{0C4064A9-1AA5-4BFD-8147-56333CAB679C}" dt="2025-04-02T19:55:44.156" v="60"/>
        <pc:sldMkLst>
          <pc:docMk/>
          <pc:sldMk cId="475265128" sldId="325"/>
        </pc:sldMkLst>
        <pc:graphicFrameChg chg="mod modGraphic">
          <ac:chgData name="Regan, Ryan" userId="S::ryan13516@tamu.edu::6995c692-73f5-4ae4-b5cb-cd593e21e106" providerId="AD" clId="Web-{0C4064A9-1AA5-4BFD-8147-56333CAB679C}" dt="2025-04-02T19:55:44.156" v="60"/>
          <ac:graphicFrameMkLst>
            <pc:docMk/>
            <pc:sldMk cId="475265128" sldId="325"/>
            <ac:graphicFrameMk id="9" creationId="{6B2AFCA8-A4B9-AD57-AD50-2B615ACA9107}"/>
          </ac:graphicFrameMkLst>
        </pc:graphicFrameChg>
      </pc:sldChg>
    </pc:docChg>
  </pc:docChgLst>
  <pc:docChgLst>
    <pc:chgData name="Miller, Mackenzie" userId="S::mackenziemiller@tamu.edu::f143bfc3-e4b2-4691-a54e-02f186012e6b" providerId="AD" clId="Web-{62DACA9C-8F4C-8CF9-A89A-51817CACF5B0}"/>
    <pc:docChg chg="modSld">
      <pc:chgData name="Miller, Mackenzie" userId="S::mackenziemiller@tamu.edu::f143bfc3-e4b2-4691-a54e-02f186012e6b" providerId="AD" clId="Web-{62DACA9C-8F4C-8CF9-A89A-51817CACF5B0}" dt="2025-04-02T19:23:25.117" v="419"/>
      <pc:docMkLst>
        <pc:docMk/>
      </pc:docMkLst>
      <pc:sldChg chg="modSp">
        <pc:chgData name="Miller, Mackenzie" userId="S::mackenziemiller@tamu.edu::f143bfc3-e4b2-4691-a54e-02f186012e6b" providerId="AD" clId="Web-{62DACA9C-8F4C-8CF9-A89A-51817CACF5B0}" dt="2025-04-02T19:23:25.117" v="419"/>
        <pc:sldMkLst>
          <pc:docMk/>
          <pc:sldMk cId="2975921631" sldId="340"/>
        </pc:sldMkLst>
        <pc:graphicFrameChg chg="mod modGraphic">
          <ac:chgData name="Miller, Mackenzie" userId="S::mackenziemiller@tamu.edu::f143bfc3-e4b2-4691-a54e-02f186012e6b" providerId="AD" clId="Web-{62DACA9C-8F4C-8CF9-A89A-51817CACF5B0}" dt="2025-04-02T19:23:25.117" v="419"/>
          <ac:graphicFrameMkLst>
            <pc:docMk/>
            <pc:sldMk cId="2975921631" sldId="340"/>
            <ac:graphicFrameMk id="83" creationId="{B988985B-FAE6-699D-3F23-ACE104A812EF}"/>
          </ac:graphicFrameMkLst>
        </pc:graphicFrameChg>
      </pc:sldChg>
    </pc:docChg>
  </pc:docChgLst>
  <pc:docChgLst>
    <pc:chgData name="Rader, Aidan D" userId="S::aidandrader@tamu.edu::56c908b0-d2ec-4571-8545-db08f4f66ee4" providerId="AD" clId="Web-{F31721A4-15B9-FE21-5FF3-11DE4260A3F0}"/>
    <pc:docChg chg="modSld">
      <pc:chgData name="Rader, Aidan D" userId="S::aidandrader@tamu.edu::56c908b0-d2ec-4571-8545-db08f4f66ee4" providerId="AD" clId="Web-{F31721A4-15B9-FE21-5FF3-11DE4260A3F0}" dt="2025-04-24T17:51:27.912" v="17"/>
      <pc:docMkLst>
        <pc:docMk/>
      </pc:docMkLst>
      <pc:sldChg chg="modSp">
        <pc:chgData name="Rader, Aidan D" userId="S::aidandrader@tamu.edu::56c908b0-d2ec-4571-8545-db08f4f66ee4" providerId="AD" clId="Web-{F31721A4-15B9-FE21-5FF3-11DE4260A3F0}" dt="2025-04-24T17:51:27.912" v="17"/>
        <pc:sldMkLst>
          <pc:docMk/>
          <pc:sldMk cId="475265128" sldId="325"/>
        </pc:sldMkLst>
        <pc:graphicFrameChg chg="mod modGraphic">
          <ac:chgData name="Rader, Aidan D" userId="S::aidandrader@tamu.edu::56c908b0-d2ec-4571-8545-db08f4f66ee4" providerId="AD" clId="Web-{F31721A4-15B9-FE21-5FF3-11DE4260A3F0}" dt="2025-04-24T17:51:27.912" v="17"/>
          <ac:graphicFrameMkLst>
            <pc:docMk/>
            <pc:sldMk cId="475265128" sldId="325"/>
            <ac:graphicFrameMk id="8" creationId="{F88E06F8-BA9C-EE08-4012-39DADD828790}"/>
          </ac:graphicFrameMkLst>
        </pc:graphicFrameChg>
      </pc:sldChg>
    </pc:docChg>
  </pc:docChgLst>
  <pc:docChgLst>
    <pc:chgData name="Regan, Ryan" userId="S::ryan13516@tamu.edu::6995c692-73f5-4ae4-b5cb-cd593e21e106" providerId="AD" clId="Web-{F30EAF96-4995-2107-BDE0-80668C11C643}"/>
    <pc:docChg chg="modSld">
      <pc:chgData name="Regan, Ryan" userId="S::ryan13516@tamu.edu::6995c692-73f5-4ae4-b5cb-cd593e21e106" providerId="AD" clId="Web-{F30EAF96-4995-2107-BDE0-80668C11C643}" dt="2025-04-02T19:53:28.534" v="1971" actId="1076"/>
      <pc:docMkLst>
        <pc:docMk/>
      </pc:docMkLst>
      <pc:sldChg chg="modSp">
        <pc:chgData name="Regan, Ryan" userId="S::ryan13516@tamu.edu::6995c692-73f5-4ae4-b5cb-cd593e21e106" providerId="AD" clId="Web-{F30EAF96-4995-2107-BDE0-80668C11C643}" dt="2025-04-02T19:30:40.807" v="1937"/>
        <pc:sldMkLst>
          <pc:docMk/>
          <pc:sldMk cId="1498261235" sldId="318"/>
        </pc:sldMkLst>
        <pc:graphicFrameChg chg="mod modGraphic">
          <ac:chgData name="Regan, Ryan" userId="S::ryan13516@tamu.edu::6995c692-73f5-4ae4-b5cb-cd593e21e106" providerId="AD" clId="Web-{F30EAF96-4995-2107-BDE0-80668C11C643}" dt="2025-04-02T19:30:40.807" v="1937"/>
          <ac:graphicFrameMkLst>
            <pc:docMk/>
            <pc:sldMk cId="1498261235" sldId="318"/>
            <ac:graphicFrameMk id="83" creationId="{227C493C-2668-41AC-5B53-361BAF3FA413}"/>
          </ac:graphicFrameMkLst>
        </pc:graphicFrameChg>
      </pc:sldChg>
      <pc:sldChg chg="addSp delSp modSp">
        <pc:chgData name="Regan, Ryan" userId="S::ryan13516@tamu.edu::6995c692-73f5-4ae4-b5cb-cd593e21e106" providerId="AD" clId="Web-{F30EAF96-4995-2107-BDE0-80668C11C643}" dt="2025-04-02T19:53:28.534" v="1971" actId="1076"/>
        <pc:sldMkLst>
          <pc:docMk/>
          <pc:sldMk cId="650469114" sldId="324"/>
        </pc:sldMkLst>
        <pc:spChg chg="add del mod">
          <ac:chgData name="Regan, Ryan" userId="S::ryan13516@tamu.edu::6995c692-73f5-4ae4-b5cb-cd593e21e106" providerId="AD" clId="Web-{F30EAF96-4995-2107-BDE0-80668C11C643}" dt="2025-04-02T19:38:16.013" v="1949"/>
          <ac:spMkLst>
            <pc:docMk/>
            <pc:sldMk cId="650469114" sldId="324"/>
            <ac:spMk id="3" creationId="{517B019A-5EBE-E5ED-0FFF-40A9ED6F0CA5}"/>
          </ac:spMkLst>
        </pc:spChg>
        <pc:spChg chg="mod">
          <ac:chgData name="Regan, Ryan" userId="S::ryan13516@tamu.edu::6995c692-73f5-4ae4-b5cb-cd593e21e106" providerId="AD" clId="Web-{F30EAF96-4995-2107-BDE0-80668C11C643}" dt="2025-04-02T19:19:17.967" v="1773" actId="20577"/>
          <ac:spMkLst>
            <pc:docMk/>
            <pc:sldMk cId="650469114" sldId="324"/>
            <ac:spMk id="88" creationId="{531738D7-3003-3241-1335-BADB2CC9B91D}"/>
          </ac:spMkLst>
        </pc:spChg>
        <pc:picChg chg="del">
          <ac:chgData name="Regan, Ryan" userId="S::ryan13516@tamu.edu::6995c692-73f5-4ae4-b5cb-cd593e21e106" providerId="AD" clId="Web-{F30EAF96-4995-2107-BDE0-80668C11C643}" dt="2025-04-02T19:09:14.443" v="1561"/>
          <ac:picMkLst>
            <pc:docMk/>
            <pc:sldMk cId="650469114" sldId="324"/>
            <ac:picMk id="2" creationId="{21DFF69E-29F7-11F4-F425-5970A4CCAED0}"/>
          </ac:picMkLst>
        </pc:picChg>
        <pc:picChg chg="mod">
          <ac:chgData name="Regan, Ryan" userId="S::ryan13516@tamu.edu::6995c692-73f5-4ae4-b5cb-cd593e21e106" providerId="AD" clId="Web-{F30EAF96-4995-2107-BDE0-80668C11C643}" dt="2025-04-02T19:53:01.079" v="1966" actId="1076"/>
          <ac:picMkLst>
            <pc:docMk/>
            <pc:sldMk cId="650469114" sldId="324"/>
            <ac:picMk id="4" creationId="{170E441C-FB84-8B1D-8FFB-D9E9A4D42E4A}"/>
          </ac:picMkLst>
        </pc:picChg>
        <pc:picChg chg="add del mod">
          <ac:chgData name="Regan, Ryan" userId="S::ryan13516@tamu.edu::6995c692-73f5-4ae4-b5cb-cd593e21e106" providerId="AD" clId="Web-{F30EAF96-4995-2107-BDE0-80668C11C643}" dt="2025-04-02T19:39:42.594" v="1957"/>
          <ac:picMkLst>
            <pc:docMk/>
            <pc:sldMk cId="650469114" sldId="324"/>
            <ac:picMk id="5" creationId="{FAE93946-98CE-85B3-7C10-ECACAF0AAFA0}"/>
          </ac:picMkLst>
        </pc:picChg>
        <pc:picChg chg="add del mod">
          <ac:chgData name="Regan, Ryan" userId="S::ryan13516@tamu.edu::6995c692-73f5-4ae4-b5cb-cd593e21e106" providerId="AD" clId="Web-{F30EAF96-4995-2107-BDE0-80668C11C643}" dt="2025-04-02T19:53:08.423" v="1968"/>
          <ac:picMkLst>
            <pc:docMk/>
            <pc:sldMk cId="650469114" sldId="324"/>
            <ac:picMk id="6" creationId="{C69E943D-3681-0079-F8A8-27961FD175C8}"/>
          </ac:picMkLst>
        </pc:picChg>
        <pc:picChg chg="del">
          <ac:chgData name="Regan, Ryan" userId="S::ryan13516@tamu.edu::6995c692-73f5-4ae4-b5cb-cd593e21e106" providerId="AD" clId="Web-{F30EAF96-4995-2107-BDE0-80668C11C643}" dt="2025-04-02T19:09:11.755" v="1560"/>
          <ac:picMkLst>
            <pc:docMk/>
            <pc:sldMk cId="650469114" sldId="324"/>
            <ac:picMk id="7" creationId="{FF33EC96-3CD0-9447-DED8-622395DF922C}"/>
          </ac:picMkLst>
        </pc:picChg>
        <pc:picChg chg="del">
          <ac:chgData name="Regan, Ryan" userId="S::ryan13516@tamu.edu::6995c692-73f5-4ae4-b5cb-cd593e21e106" providerId="AD" clId="Web-{F30EAF96-4995-2107-BDE0-80668C11C643}" dt="2025-04-02T19:09:09.973" v="1559"/>
          <ac:picMkLst>
            <pc:docMk/>
            <pc:sldMk cId="650469114" sldId="324"/>
            <ac:picMk id="8" creationId="{3E42A6E1-CF81-B9E5-434D-249F7F97DF39}"/>
          </ac:picMkLst>
        </pc:picChg>
        <pc:picChg chg="add mod">
          <ac:chgData name="Regan, Ryan" userId="S::ryan13516@tamu.edu::6995c692-73f5-4ae4-b5cb-cd593e21e106" providerId="AD" clId="Web-{F30EAF96-4995-2107-BDE0-80668C11C643}" dt="2025-04-02T19:53:28.534" v="1971" actId="1076"/>
          <ac:picMkLst>
            <pc:docMk/>
            <pc:sldMk cId="650469114" sldId="324"/>
            <ac:picMk id="9" creationId="{DD19F2D1-9066-85F3-A685-69804C7CD179}"/>
          </ac:picMkLst>
        </pc:picChg>
      </pc:sldChg>
      <pc:sldChg chg="addSp delSp modSp">
        <pc:chgData name="Regan, Ryan" userId="S::ryan13516@tamu.edu::6995c692-73f5-4ae4-b5cb-cd593e21e106" providerId="AD" clId="Web-{F30EAF96-4995-2107-BDE0-80668C11C643}" dt="2025-04-02T19:41:13.254" v="1965" actId="1076"/>
        <pc:sldMkLst>
          <pc:docMk/>
          <pc:sldMk cId="3188795240" sldId="333"/>
        </pc:sldMkLst>
        <pc:picChg chg="add mod">
          <ac:chgData name="Regan, Ryan" userId="S::ryan13516@tamu.edu::6995c692-73f5-4ae4-b5cb-cd593e21e106" providerId="AD" clId="Web-{F30EAF96-4995-2107-BDE0-80668C11C643}" dt="2025-04-02T19:41:13.254" v="1965" actId="1076"/>
          <ac:picMkLst>
            <pc:docMk/>
            <pc:sldMk cId="3188795240" sldId="333"/>
            <ac:picMk id="2" creationId="{EEF2BB05-0A67-EEB4-1CE1-9790619E2D19}"/>
          </ac:picMkLst>
        </pc:picChg>
        <pc:picChg chg="del">
          <ac:chgData name="Regan, Ryan" userId="S::ryan13516@tamu.edu::6995c692-73f5-4ae4-b5cb-cd593e21e106" providerId="AD" clId="Web-{F30EAF96-4995-2107-BDE0-80668C11C643}" dt="2025-04-02T19:40:35.768" v="1961"/>
          <ac:picMkLst>
            <pc:docMk/>
            <pc:sldMk cId="3188795240" sldId="333"/>
            <ac:picMk id="3" creationId="{6B2DB7D4-6342-55D4-3172-3600887CFDC4}"/>
          </ac:picMkLst>
        </pc:picChg>
      </pc:sldChg>
      <pc:sldChg chg="modSp">
        <pc:chgData name="Regan, Ryan" userId="S::ryan13516@tamu.edu::6995c692-73f5-4ae4-b5cb-cd593e21e106" providerId="AD" clId="Web-{F30EAF96-4995-2107-BDE0-80668C11C643}" dt="2025-04-02T19:33:50.721" v="1945" actId="20577"/>
        <pc:sldMkLst>
          <pc:docMk/>
          <pc:sldMk cId="381445358" sldId="338"/>
        </pc:sldMkLst>
        <pc:spChg chg="mod">
          <ac:chgData name="Regan, Ryan" userId="S::ryan13516@tamu.edu::6995c692-73f5-4ae4-b5cb-cd593e21e106" providerId="AD" clId="Web-{F30EAF96-4995-2107-BDE0-80668C11C643}" dt="2025-04-02T19:33:50.721" v="1945" actId="20577"/>
          <ac:spMkLst>
            <pc:docMk/>
            <pc:sldMk cId="381445358" sldId="338"/>
            <ac:spMk id="9" creationId="{EC471D1B-7F8F-8988-5DD7-5B91254E9A6E}"/>
          </ac:spMkLst>
        </pc:spChg>
      </pc:sldChg>
      <pc:sldChg chg="modSp">
        <pc:chgData name="Regan, Ryan" userId="S::ryan13516@tamu.edu::6995c692-73f5-4ae4-b5cb-cd593e21e106" providerId="AD" clId="Web-{F30EAF96-4995-2107-BDE0-80668C11C643}" dt="2025-04-02T18:29:32.666" v="1"/>
        <pc:sldMkLst>
          <pc:docMk/>
          <pc:sldMk cId="2975921631" sldId="340"/>
        </pc:sldMkLst>
        <pc:graphicFrameChg chg="mod modGraphic">
          <ac:chgData name="Regan, Ryan" userId="S::ryan13516@tamu.edu::6995c692-73f5-4ae4-b5cb-cd593e21e106" providerId="AD" clId="Web-{F30EAF96-4995-2107-BDE0-80668C11C643}" dt="2025-04-02T18:29:32.666" v="1"/>
          <ac:graphicFrameMkLst>
            <pc:docMk/>
            <pc:sldMk cId="2975921631" sldId="340"/>
            <ac:graphicFrameMk id="83" creationId="{B988985B-FAE6-699D-3F23-ACE104A812EF}"/>
          </ac:graphicFrameMkLst>
        </pc:graphicFrameChg>
      </pc:sldChg>
    </pc:docChg>
  </pc:docChgLst>
</pc:chgInfo>
</file>

<file path=ppt/comments/modernComment_14C_31D77143.xml><?xml version="1.0" encoding="utf-8"?>
<p188:cmLst xmlns:a="http://schemas.openxmlformats.org/drawingml/2006/main" xmlns:r="http://schemas.openxmlformats.org/officeDocument/2006/relationships" xmlns:p188="http://schemas.microsoft.com/office/powerpoint/2018/8/main">
  <p188:cm id="{C825B93D-BE27-4F8E-9382-CEB715C6E86C}" authorId="{B92017F8-0DE9-7847-D7C6-01CE4AE42BA1}" status="resolved" created="2025-02-26T15:09:46.207" complete="100000">
    <ac:txMkLst xmlns:ac="http://schemas.microsoft.com/office/drawing/2013/main/command">
      <pc:docMk xmlns:pc="http://schemas.microsoft.com/office/powerpoint/2013/main/command"/>
      <pc:sldMk xmlns:pc="http://schemas.microsoft.com/office/powerpoint/2013/main/command" cId="836202819" sldId="332"/>
      <ac:graphicFrameMk id="83" creationId="{F658E94B-A2A6-4E6B-B239-50D34CEEE690}"/>
      <ac:tblMk/>
      <ac:tcMk rowId="10001" colId="20000"/>
      <ac:txMk cp="85">
        <ac:context len="221" hash="3495697843"/>
      </ac:txMk>
    </ac:txMkLst>
    <p188:pos x="3436188" y="2314754"/>
    <p188:replyLst>
      <p188:reply id="{3D4A0097-58D8-4EE2-9005-DA267F224821}" authorId="{F8FA6FB4-85E4-8053-D004-A958A8DB3722}" created="2025-02-26T15:46:52.358">
        <p188:txBody>
          <a:bodyPr/>
          <a:lstStyle/>
          <a:p>
            <a:r>
              <a:rPr lang="en-US"/>
              <a:t>I was misinterpreting the difference between integration and testing. I will resolve it.</a:t>
            </a:r>
          </a:p>
        </p188:txBody>
      </p188:reply>
    </p188:replyLst>
    <p188:txBody>
      <a:bodyPr/>
      <a:lstStyle/>
      <a:p>
        <a:r>
          <a:rPr lang="en-US"/>
          <a:t>i dont think we should be marking this as complete when it isnt</a:t>
        </a:r>
      </a:p>
    </p188:txBody>
  </p188:cm>
</p188:cmLst>
</file>

<file path=ppt/comments/modernComment_14E_2B253DDE.xml><?xml version="1.0" encoding="utf-8"?>
<p188:cmLst xmlns:a="http://schemas.openxmlformats.org/drawingml/2006/main" xmlns:r="http://schemas.openxmlformats.org/officeDocument/2006/relationships" xmlns:p188="http://schemas.microsoft.com/office/powerpoint/2018/8/main">
  <p188:cm id="{BE956814-57B9-4664-A095-48B0DD95F780}" authorId="{B92017F8-0DE9-7847-D7C6-01CE4AE42BA1}" status="resolved" created="2025-02-26T15:16:34.988" complete="100000">
    <ac:txMkLst xmlns:ac="http://schemas.microsoft.com/office/drawing/2013/main/command">
      <pc:docMk xmlns:pc="http://schemas.microsoft.com/office/powerpoint/2013/main/command"/>
      <pc:sldMk xmlns:pc="http://schemas.microsoft.com/office/powerpoint/2013/main/command" cId="723860958" sldId="334"/>
      <ac:graphicFrameMk id="2" creationId="{98AC7637-8A70-2881-43D3-06A0292B5D0D}"/>
      <ac:tblMk/>
      <ac:tcMk rowId="1847073504" colId="1321308039"/>
      <ac:txMk cp="0" len="9">
        <ac:context len="10" hash="3624235236"/>
      </ac:txMk>
    </ac:txMkLst>
    <p188:pos x="8885207" y="3579962"/>
    <p188:replyLst>
      <p188:reply id="{D560086C-E19B-46DA-85F1-01931C3EA020}" authorId="{F8FA6FB4-85E4-8053-D004-A958A8DB3722}" created="2025-02-26T15:44:31.130">
        <p188:txBody>
          <a:bodyPr/>
          <a:lstStyle/>
          <a:p>
            <a:r>
              <a:rPr lang="en-US"/>
              <a:t>I don’t know. I think it is leftover from the FSR when anything involving sensors was assumed to be yours.</a:t>
            </a:r>
          </a:p>
        </p188:txBody>
      </p188:reply>
    </p188:replyLst>
    <p188:txBody>
      <a:bodyPr/>
      <a:lstStyle/>
      <a:p>
        <a:r>
          <a:rPr lang="en-US"/>
          <a:t>why is this my task - i dont think i put this in here</a:t>
        </a:r>
      </a:p>
    </p188:txBody>
  </p188:cm>
</p188:cmLst>
</file>

<file path=ppt/comments/modernComment_152_16BC64EE.xml><?xml version="1.0" encoding="utf-8"?>
<p188:cmLst xmlns:a="http://schemas.openxmlformats.org/drawingml/2006/main" xmlns:r="http://schemas.openxmlformats.org/officeDocument/2006/relationships" xmlns:p188="http://schemas.microsoft.com/office/powerpoint/2018/8/main">
  <p188:cm id="{99F522B4-4BCB-47C4-B767-611D8C5BBA0F}" authorId="{B92017F8-0DE9-7847-D7C6-01CE4AE42BA1}" status="resolved" created="2025-02-26T15:23:17.252" complete="100000">
    <ac:deMkLst xmlns:ac="http://schemas.microsoft.com/office/drawing/2013/main/command">
      <pc:docMk xmlns:pc="http://schemas.microsoft.com/office/powerpoint/2013/main/command"/>
      <pc:sldMk xmlns:pc="http://schemas.microsoft.com/office/powerpoint/2013/main/command" cId="381445358" sldId="338"/>
      <ac:spMk id="9" creationId="{EC471D1B-7F8F-8988-5DD7-5B91254E9A6E}"/>
    </ac:deMkLst>
    <p188:replyLst>
      <p188:reply id="{72907859-9A2F-446D-BAD7-523B3E1D83EC}" authorId="{F8FA6FB4-85E4-8053-D004-A958A8DB3722}" created="2025-02-26T15:31:49.588">
        <p188:txBody>
          <a:bodyPr/>
          <a:lstStyle/>
          <a:p>
            <a:r>
              <a:rPr lang="en-US"/>
              <a:t>We do not, I was not finished with the slide yet.</a:t>
            </a:r>
          </a:p>
        </p188:txBody>
      </p188:reply>
    </p188:replyLst>
    <p188:txBody>
      <a:bodyPr/>
      <a:lstStyle/>
      <a:p>
        <a:r>
          <a:rPr lang="en-US"/>
          <a:t>if the first two bullets are on the first slide, why do we need them on this slide</a:t>
        </a:r>
      </a:p>
    </p188:txBody>
  </p188:cm>
  <p188:cm id="{BE5350B8-8C76-4EE5-9F8D-168F137DAE06}" authorId="{B92017F8-0DE9-7847-D7C6-01CE4AE42BA1}" status="resolved" created="2025-02-26T15:23:53.021" complete="100000">
    <ac:deMkLst xmlns:ac="http://schemas.microsoft.com/office/drawing/2013/main/command">
      <pc:docMk xmlns:pc="http://schemas.microsoft.com/office/powerpoint/2013/main/command"/>
      <pc:sldMk xmlns:pc="http://schemas.microsoft.com/office/powerpoint/2013/main/command" cId="381445358" sldId="338"/>
      <ac:spMk id="9" creationId="{EC471D1B-7F8F-8988-5DD7-5B91254E9A6E}"/>
    </ac:deMkLst>
    <p188:replyLst>
      <p188:reply id="{C348B470-B9D7-4FCB-BDA0-D9DE0EA96AF3}" authorId="{F8FA6FB4-85E4-8053-D004-A958A8DB3722}" created="2025-02-26T15:45:08.868">
        <p188:txBody>
          <a:bodyPr/>
          <a:lstStyle/>
          <a:p>
            <a:r>
              <a:rPr lang="en-US"/>
              <a:t>Ok</a:t>
            </a:r>
          </a:p>
        </p188:txBody>
      </p188:reply>
    </p188:replyLst>
    <p188:txBody>
      <a:bodyPr/>
      <a:lstStyle/>
      <a:p>
        <a:r>
          <a:rPr lang="en-US"/>
          <a:t>also, ryan said the sin wave is not good, so we cant put that in there. </a:t>
        </a:r>
      </a:p>
    </p188:txBody>
  </p188:cm>
</p188:cmLst>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00.390"/>
    </inkml:context>
    <inkml:brush xml:id="br0">
      <inkml:brushProperty name="width" value="0.07938" units="cm"/>
      <inkml:brushProperty name="height" value="0.07938" units="cm"/>
      <inkml:brushProperty name="color" value="#E71224"/>
    </inkml:brush>
  </inkml:definitions>
  <inkml:trace contextRef="#ctx0" brushRef="#br0">1192 1332 24575,'1101'0'0,"-1098"0"0,-1 0 0,1 0 0,-1 0 0,1 0 0,-1 0 0,0-1 0,1 1 0,-1-1 0,1 1 0,-1-1 0,0 0 0,0 0 0,1 0 0,-1 0 0,0 0 0,0-1 0,0 1 0,0 0 0,0-1 0,0 0 0,-1 1 0,1-1 0,-1 0 0,1 0 0,-1 0 0,1 0 0,0-2 0,0-4 0,0 1 0,0-1 0,-1 1 0,0-1 0,-1 0 0,0 1 0,-1-13 0,1 18 0,0-33 0,-2-1 0,-1 0 0,-2 1 0,-16-58 0,13 62 0,-7-50 0,-5-16 0,14 65 0,1 0 0,1-1 0,2 1 0,1-1 0,4-41 0,-3-75 0,-2 133 0,-1 1 0,-1 0 0,-7-21 0,6 21 0,0 0 0,1-1 0,-2-18 0,6-43 0,2 64 0,-1 0 0,-1 0 0,0-1 0,-1 1 0,0 0 0,-1 0 0,0 0 0,-5-14 0,5 25 0,0 0 0,0 0 0,0 0 0,0 0 0,-1 0 0,1 0 0,0 1 0,-1-1 0,1 1 0,-1 0 0,0-1 0,1 1 0,-1 1 0,0-1 0,0 0 0,0 0 0,0 1 0,1 0 0,-1-1 0,0 1 0,0 0 0,0 1 0,0-1 0,0 0 0,-4 2 0,-12 1 0,0 0 0,-28 10 0,8-5 0,-1-1 0,1-2 0,-1-1 0,-1-3 0,-65-5 0,2 1 0,-31 14 0,-3 0 0,-1196-12 0,1332 1 0,-1 0 0,0 0 0,0 0 0,0 0 0,0 0 0,1 1 0,-1 0 0,0-1 0,0 1 0,1 0 0,-1 0 0,1 0 0,-5 3 0,6-3 0,1-1 0,0 1 0,-1-1 0,1 0 0,0 1 0,-1 0 0,1-1 0,0 1 0,0-1 0,-1 1 0,1-1 0,0 1 0,0-1 0,0 1 0,0 0 0,0-1 0,0 1 0,0-1 0,0 1 0,0 0 0,0-1 0,0 1 0,0-1 0,1 1 0,14 22 0,-10-18 0,0 0 0,-1 1 0,1 0 0,-1 0 0,0 0 0,-1 1 0,0 0 0,0-1 0,0 1 0,2 8 0,-2 2 0,0 0 0,1 33 0,-3-24 0,8 64 0,2 42 0,-12 516 0,1-646 0,-1 1 0,1-1 0,0 0 0,0 0 0,0 1 0,0-1 0,1 0 0,-1 0 0,1 0 0,-1 1 0,1-1 0,0 0 0,0 0 0,0 0 0,0 0 0,0 0 0,0 0 0,0-1 0,1 1 0,-1 0 0,1 0 0,-1-1 0,1 1 0,3 1 0,-1-2 0,0 1 0,0-2 0,1 1 0,-1 0 0,0-1 0,1 0 0,-1 0 0,0 0 0,1-1 0,-1 1 0,0-1 0,5-1 0,23-4 0,0 3 0,1 0 0,63 4 0,96 22 0,-56-5 0,173 26 0,-184-24 0,-68-11-8,-30-4-445,0-1 1,31-1 0,-39-3-6374</inkml:trace>
</inkml:ink>
</file>

<file path=ppt/ink/ink10.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9:13.703"/>
    </inkml:context>
    <inkml:brush xml:id="br0">
      <inkml:brushProperty name="width" value="0.07938" units="cm"/>
      <inkml:brushProperty name="height" value="0.07938" units="cm"/>
      <inkml:brushProperty name="color" value="#E71224"/>
    </inkml:brush>
  </inkml:definitions>
  <inkml:trace contextRef="#ctx0" brushRef="#br0">802 1356 24575,'1441'0'0,"-1439"0"0,1 0 0,-1 0 0,1 0 0,0 0 0,-1 0 0,1-1 0,-1 1 0,1-1 0,0 0 0,-1 0 0,0 0 0,1 0 0,-1 0 0,1 0 0,-1 0 0,0-1 0,0 1 0,0-1 0,0 0 0,0 0 0,2-2 0,-2 0 0,0 0 0,0 0 0,-1-1 0,0 1 0,1 0 0,-1-1 0,-1 1 0,1-1 0,-1 0 0,1 1 0,-2-8 0,-3-1114 0,4 1120 0,0 0 0,0 1 0,-1-1 0,0 0 0,0 0 0,0 0 0,-1 1 0,1-1 0,-1 1 0,-1-1 0,1 1 0,-5-7 0,5 10 0,0 0 0,0 0 0,0 0 0,0 0 0,0 0 0,-1 1 0,1-1 0,-1 1 0,1-1 0,-1 1 0,1 0 0,-1 0 0,1 0 0,-1 1 0,0-1 0,0 1 0,1-1 0,-1 1 0,0 0 0,0 0 0,0 0 0,1 0 0,-1 1 0,0-1 0,0 1 0,1-1 0,-5 3 0,-34 5 0,0-2 0,-1-2 0,0-1 0,0-2 0,-41-5 0,-18 2 0,-94 4 0,-212-5 0,318-7 0,49 5 0,-47-1 0,52 4 0,0-1 0,-56-13 0,57 8 0,-1 3 0,-60-4 0,-434 10 0,524-1 0,0 0 0,0 0 0,0 0 0,0 1 0,0-1 0,0 1 0,0 1 0,0-1 0,0 1 0,1-1 0,-1 1 0,0 1 0,1-1 0,0 0 0,-6 5 0,7-3 0,0-1 0,1 1 0,-1 0 0,1 0 0,0 0 0,0 0 0,0 0 0,0 0 0,1 1 0,0-1 0,0 0 0,0 1 0,0-1 0,1 1 0,0-1 0,0 1 0,0 4 0,1 6 0,1 0 0,0-1 0,5 19 0,6 41 0,-14-8 0,-15 114 0,11-121 0,6 102 0,-2 30 0,-10-121 0,7-44 0,-3 47 0,-1-24 0,5-39 0,1 1 0,0 0 0,1 0 0,0 0 0,1 20 0,0-29 0,1-1 0,-1 1 0,1 0 0,-1 0 0,1-1 0,0 1 0,-1 0 0,1-1 0,0 1 0,0-1 0,0 1 0,1-1 0,-1 1 0,0-1 0,0 0 0,1 0 0,-1 1 0,1-1 0,-1 0 0,1 0 0,-1 0 0,1-1 0,0 1 0,-1 0 0,1-1 0,0 1 0,0-1 0,-1 1 0,1-1 0,0 0 0,0 0 0,0 0 0,-1 0 0,1 0 0,0 0 0,0 0 0,0-1 0,-1 1 0,4-2 0,66-8 0,117-1 0,-151 13 0,55 10 0,-32-3 0,79 21 0,-107-21 0,0-1 0,1-2 0,0-1 0,37 0 0,-50-5-1365,-1 0-5461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02.847"/>
    </inkml:context>
    <inkml:brush xml:id="br0">
      <inkml:brushProperty name="width" value="0.07938" units="cm"/>
      <inkml:brushProperty name="height" value="0.07938" units="cm"/>
      <inkml:brushProperty name="color" value="#E71224"/>
    </inkml:brush>
  </inkml:definitions>
  <inkml:trace contextRef="#ctx0" brushRef="#br0">1 1 24575,'0'509'0,"0"-502"0,0-1 0,1 1 0,0-1 0,1 0 0,-1 0 0,1 0 0,0 0 0,1 0 0,-1 0 0,1 0 0,0 0 0,1-1 0,0 0 0,-1 0 0,1 0 0,1 0 0,-1 0 0,1-1 0,0 0 0,0 0 0,0 0 0,1-1 0,-1 1 0,1-1 0,10 4 0,2 0 0,0-1 0,0-1 0,0-1 0,1 0 0,-1-1 0,1-1 0,31 0 0,387-3-1365</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16.816"/>
    </inkml:context>
    <inkml:brush xml:id="br0">
      <inkml:brushProperty name="width" value="0.07938" units="cm"/>
      <inkml:brushProperty name="height" value="0.07938" units="cm"/>
      <inkml:brushProperty name="color" value="#E71224"/>
    </inkml:brush>
  </inkml:definitions>
  <inkml:trace contextRef="#ctx0" brushRef="#br0">592 44 24575,'-530'0'0,"527"-1"0,1 1 0,-1 0 0,1 0 0,-1 0 0,1 0 0,0 1 0,-1-1 0,1 1 0,-1-1 0,1 1 0,0 0 0,-1 0 0,1 0 0,0 0 0,0 0 0,0 1 0,0-1 0,0 1 0,0-1 0,0 1 0,0 0 0,1-1 0,-1 1 0,-1 3 0,1-1 0,2-1 0,-1 1 0,0-1 0,0 1 0,1 0 0,0-1 0,0 1 0,0 0 0,0-1 0,1 1 0,-1 0 0,1-1 0,0 1 0,0-1 0,0 1 0,3 3 0,4 18 0,-1 0 0,-1 1 0,-1-1 0,-2 1 0,0 0 0,-2 0 0,-1 32 0,-2 26 0,3 144 0,9-141 0,-4-41 0,-1 51 0,-7 5 0,4 134 0,-2-234 0,0-1 0,1 1 0,-1 0 0,0 0 0,1-1 0,-1 1 0,1 0 0,-1-1 0,1 1 0,0 0 0,0-1 0,0 1 0,0-1 0,0 1 0,0-1 0,0 1 0,0-1 0,1 0 0,-1 0 0,0 0 0,1 0 0,-1 0 0,1 0 0,-1 0 0,1 0 0,0 0 0,-1-1 0,1 1 0,0-1 0,0 1 0,-1-1 0,1 0 0,0 1 0,0-1 0,-1 0 0,1 0 0,0 0 0,0-1 0,1 1 0,12-2 0,-1-1 0,-1-1 0,1 0 0,16-7 0,9-2 0,0 8 0,0 2 0,0 1 0,62 5 0,-8 0 0,-73-2 0,-1 1 0,0 1 0,0 1 0,23 8 0,-23-7 0,1 0 0,0-1 0,36 3 0,26 4 0,5 0 0,-32-8 0,81 15 0,-84-9 0,97 3 0,-88-13 0,-25-1 0,0 2 0,0 2 0,69 11 0,-67-7 0,1-2 0,-1-1 0,1-2 0,45-4 0,8 0 0,-87 3 0,-1 0 0,0 0 0,1 0 0,-1 0 0,1-1 0,-1 0 0,0 0 0,0 0 0,1-1 0,-1 1 0,0-1 0,0 0 0,0 0 0,-1 0 0,1-1 0,0 0 0,3-3 0,-3 1 0,-1 1 0,0-1 0,0 0 0,0 0 0,-1-1 0,1 1 0,-1 0 0,0-1 0,-1 0 0,0 1 0,0-1 0,1-8 0,-2 12 0,0 1 0,0-1 0,0 1 0,0-1 0,0 1 0,1-1 0,-1 1 0,1-1 0,-1 1 0,1-1 0,-1 1 0,1-1 0,0 1 0,0 0 0,-1-1 0,1 1 0,0 0 0,0 0 0,0 0 0,1 0 0,-1 0 0,0 0 0,0 0 0,1 0 0,-1 0 0,0 0 0,1 1 0,-1-1 0,1 0 0,-1 1 0,1 0 0,-1-1 0,1 1 0,-1 0 0,1-1 0,-1 1 0,1 0 0,-1 0 0,1 1 0,0-1 0,-1 0 0,4 1 0,-2-1 0,0 1 0,-1-1 0,1 0 0,0 0 0,0-1 0,0 1 0,0-1 0,0 1 0,0-1 0,0 0 0,0 0 0,3-2 0,-5 2 0,1-1 0,0 1 0,-1-1 0,1 1 0,-1-1 0,0 0 0,1 0 0,-1 1 0,0-1 0,0 0 0,0 0 0,0 0 0,-1 0 0,1 0 0,0-1 0,-1 1 0,0 0 0,1 0 0,-1 0 0,0 0 0,0-1 0,0 1 0,-1-4 0,-13-59 0,5 30 0,3-38 0,6-131 0,3 79 0,-3-467 0,0 589 0,0 0 0,0 0 0,0 1 0,0-1 0,0 0 0,-1 0 0,0 1 0,1-1 0,-1 0 0,0 1 0,0-1 0,-1 1 0,1-1 0,0 1 0,-1-1 0,1 1 0,-1 0 0,0 0 0,-3-4 0,2 5 0,0-1 0,0 1 0,0 0 0,0-1 0,0 1 0,0 1 0,0-1 0,-1 0 0,1 1 0,0 0 0,0-1 0,0 1 0,-1 0 0,1 1 0,0-1 0,0 1 0,-4 0 0,-89 13 0,0-6 0,-1-3 0,-97-8 0,37 1 0,47 3 0,-119-3 0,166-8 0,44 6 0,0 1 0,-26-1 0,-80-7 115,-5 0-1595,112 11-5346</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35.167"/>
    </inkml:context>
    <inkml:brush xml:id="br0">
      <inkml:brushProperty name="width" value="0.07938" units="cm"/>
      <inkml:brushProperty name="height" value="0.07938" units="cm"/>
      <inkml:brushProperty name="color" value="#E71224"/>
    </inkml:brush>
  </inkml:definitions>
  <inkml:trace contextRef="#ctx0" brushRef="#br0">823 89 24575,'0'-1'0,"-1"-1"0,1 1 0,-1 0 0,0 0 0,1 0 0,-1 0 0,0 0 0,0 0 0,0 0 0,0 0 0,0 0 0,0 1 0,0-1 0,0 0 0,0 1 0,0-1 0,0 0 0,-1 1 0,1-1 0,0 1 0,0 0 0,0-1 0,-1 1 0,1 0 0,0 0 0,-1 0 0,-1 0 0,-43-3 0,41 3 0,-430-1 0,209 2 0,222-1 0,1 0 0,-1 0 0,0 0 0,0 0 0,0 1 0,0 0 0,0 0 0,1 0 0,-1 0 0,0 0 0,1 1 0,-1 0 0,1-1 0,-1 2 0,1-1 0,-6 4 0,8-3 0,-1-1 0,1 1 0,0-1 0,-1 1 0,1-1 0,0 1 0,0 0 0,1-1 0,-1 1 0,0 0 0,1 0 0,0 0 0,0-1 0,0 1 0,0 0 0,0 0 0,0 0 0,1 0 0,-1-1 0,1 1 0,0 0 0,0 0 0,2 3 0,20 46 0,-18-42 0,0 0 0,-1 0 0,0 1 0,0-1 0,-1 1 0,-1 0 0,0 0 0,2 17 0,5 101 0,1 18 0,-9-74 0,0-19 0,-2 0 0,-13 83 0,9-110 0,-4 16 0,2 1 0,-3 74 0,9-93 0,-8 46 0,-2 23 0,11-83 0,0-3 0,0-1 0,0 0 0,0 1 0,1-1 0,0 1 0,0-1 0,3 8 0,-3-13 0,0 0 0,1 0 0,-1 0 0,1 0 0,-1 0 0,1 0 0,-1-1 0,1 1 0,0 0 0,0-1 0,0 0 0,0 1 0,0-1 0,0 0 0,0 0 0,0 0 0,1 0 0,-1 0 0,0-1 0,1 1 0,-1-1 0,0 1 0,1-1 0,-1 0 0,5 0 0,0 0 0,0-1 0,0 0 0,0 0 0,0-1 0,0 1 0,0-2 0,0 1 0,-1-1 0,12-6 0,-10 5 0,0 0 0,0 1 0,0 0 0,0 0 0,0 1 0,16-3 0,213 4 0,-115 3 0,-83 0 0,45 7 0,-46-4 0,48 1 0,-45-5 0,0 2 0,0 1 0,0 3 0,44 12 0,-53-14 0,0 0 0,0-3 0,0 0 0,52-6 0,-4 2 0,614 2 0,-691 0 0,0 0 0,-1 0 0,1 0 0,0 0 0,-1 0 0,1-1 0,-1 1 0,1-1 0,-1 0 0,1 0 0,-1 0 0,1 0 0,-1 0 0,0 0 0,1 0 0,-1-1 0,0 1 0,0-1 0,0 0 0,0 0 0,2-2 0,-2 0 0,0 0 0,0-1 0,-1 1 0,0 0 0,1-1 0,-1 1 0,-1-1 0,1 1 0,-1-1 0,1 0 0,-2-6 0,0-51 0,-1 29 0,2-1 0,1 1 0,1 0 0,2-1 0,15-59 0,-9 54 0,-2-1 0,-1 0 0,2-79 0,-5 60 0,16-92 0,-1 22 0,-10 79 0,-2 0 0,0-56 0,-5 59 0,-1 30 0,0 0 0,-1 1 0,-1-1 0,-1 1 0,-4-23 0,5 36 0,0 0 0,-1 1 0,1-1 0,-1 0 0,0 1 0,1-1 0,-1 1 0,0 0 0,0-1 0,-1 1 0,1 0 0,0 0 0,-1 1 0,0-1 0,1 0 0,-1 1 0,0 0 0,1-1 0,-1 1 0,0 0 0,0 0 0,0 1 0,0-1 0,-6 0 0,-9 0 0,0 0 0,1 1 0,-24 3 0,8-1 0,-81 0 0,1-5 0,-141-22 0,2-7 0,207 27 0,0 3 0,-82 5 0,116-1 0,-1 1 0,1 0 0,0 0 0,0 1 0,1 1 0,-15 7 0,16-7 0,-1 0 0,0-1 0,0 0 0,-1 0 0,1-1 0,-1 0 0,-16 1 0,-79-4-1365,88 0-5461</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36.631"/>
    </inkml:context>
    <inkml:brush xml:id="br0">
      <inkml:brushProperty name="width" value="0.07938" units="cm"/>
      <inkml:brushProperty name="height" value="0.07938" units="cm"/>
      <inkml:brushProperty name="color" value="#E71224"/>
    </inkml:brush>
  </inkml:definitions>
  <inkml:trace contextRef="#ctx0" brushRef="#br0">0 360 24056,'21'-360'0</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43.246"/>
    </inkml:context>
    <inkml:brush xml:id="br0">
      <inkml:brushProperty name="width" value="0.07938" units="cm"/>
      <inkml:brushProperty name="height" value="0.07938" units="cm"/>
      <inkml:brushProperty name="color" value="#E71224"/>
    </inkml:brush>
  </inkml:definitions>
  <inkml:trace contextRef="#ctx0" brushRef="#br0">3051 718 24575,'-1'-8'0,"0"0"0,0 0 0,-1 0 0,0 0 0,0 1 0,-1-1 0,1 1 0,-2 0 0,1-1 0,-7-8 0,7 12 0,1-1 0,-1 1 0,0 0 0,0 1 0,-1-1 0,1 1 0,-1-1 0,0 1 0,0 0 0,0 0 0,0 1 0,0-1 0,-1 1 0,1 0 0,-1 0 0,1 0 0,-8-1 0,-46-1 0,-94 6 0,43 1 0,-1224-3 0,1313-1 0,0-1 0,-26-6 0,-35-3 0,-330 10 0,197 2 0,182 1 0,-47 7 0,47-4 0,-49 2 0,51-7 0,-47-3 0,71 2 0,1 0 0,-1-1 0,1 0 0,0 1 0,0-2 0,0 1 0,0 0 0,0-1 0,0 0 0,1 0 0,-1-1 0,-3-3 0,-30-25 0,34 30 0,-1-1 0,1 0 0,0 0 0,0-1 0,0 1 0,0-1 0,1 0 0,-1 0 0,1 0 0,0-1 0,0 1 0,1-1 0,-1 1 0,1-1 0,0 0 0,0 0 0,1 0 0,-1 0 0,1 0 0,0 0 0,0-9 0,1-231 102,2 108-1569,-2 118-5359</inkml:trace>
</inkml:ink>
</file>

<file path=ppt/ink/ink7.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56.282"/>
    </inkml:context>
    <inkml:brush xml:id="br0">
      <inkml:brushProperty name="width" value="0.07938" units="cm"/>
      <inkml:brushProperty name="height" value="0.07938" units="cm"/>
      <inkml:brushProperty name="color" value="#E71224"/>
    </inkml:brush>
  </inkml:definitions>
  <inkml:trace contextRef="#ctx0" brushRef="#br0">3 1121 24575,'-2'-110'0,"4"-118"0,1 206 0,1 0 0,10-33 0,-8 36 0,-1 0 0,-1 0 0,-1 0 0,1-20 0,-4 32 0,0 1 0,1-1 0,0 0 0,0 1 0,0-1 0,1 1 0,-1-1 0,5-7 0,-5 13 0,0-1 0,0 1 0,0-1 0,0 1 0,0 0 0,0-1 0,1 1 0,-1 0 0,1 0 0,-1 0 0,1 0 0,-1 0 0,1 1 0,-1-1 0,1 0 0,0 1 0,-1-1 0,1 1 0,0 0 0,-1-1 0,1 1 0,0 0 0,0 0 0,-1 0 0,1 0 0,0 0 0,0 1 0,-1-1 0,1 0 0,0 1 0,0-1 0,-1 1 0,1 0 0,-1 0 0,1-1 0,2 3 0,35 16 0,-27-13 0,0 0 0,0 0 0,0-1 0,1-1 0,0 0 0,0-1 0,0 0 0,0-1 0,16 1 0,1074-5 0,-1078 4 0,45 7 0,25 2 0,1344-12 0,-1436 1 0,-1 1 0,1-1 0,-1 0 0,1-1 0,-1 1 0,1 0 0,0-1 0,-1 1 0,0-1 0,1 0 0,-1 0 0,1 0 0,-1 0 0,0 0 0,0-1 0,1 1 0,-1-1 0,0 1 0,0-1 0,-1 0 0,1 0 0,0 0 0,-1 0 0,3-2 0,-3 0 0,0 0 0,0 1 0,0-1 0,0 0 0,-1 0 0,1 0 0,-1 0 0,0 0 0,0 0 0,0 0 0,-1 0 0,0 0 0,1 0 0,-1 1 0,-3-7 0,-7-25 0,2 9 0,-10-50 0,16 51 0,-4-16 0,-3-84 0,10 120-48,0-9-99,0 1 1,0-1 0,1 1-1,1-1 1,0 1 0,1 0 0,0 0-1,10-22 1</inkml:trace>
</inkml:ink>
</file>

<file path=ppt/ink/ink8.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9:06.144"/>
    </inkml:context>
    <inkml:brush xml:id="br0">
      <inkml:brushProperty name="width" value="0.07938" units="cm"/>
      <inkml:brushProperty name="height" value="0.07938" units="cm"/>
      <inkml:brushProperty name="color" value="#E71224"/>
    </inkml:brush>
  </inkml:definitions>
  <inkml:trace contextRef="#ctx0" brushRef="#br0">1145 1338 24575,'659'0'0,"-634"-2"0,0-1 0,-1-1 0,0-1 0,0-2 0,0 0 0,38-18 0,-39 15 0,0 1 0,1 1 0,0 1 0,0 1 0,1 1 0,45-4 0,-67 10 0,-1-1 0,1 0 0,0 0 0,0 0 0,-1 0 0,1-1 0,0 1 0,-1-1 0,1 0 0,0 0 0,-1 1 0,1-2 0,-1 1 0,1 0 0,-1 0 0,0-1 0,4-3 0,-4 3 0,-1 0 0,0-1 0,0 1 0,0-1 0,0 1 0,-1 0 0,1-1 0,-1 1 0,1-1 0,-1 0 0,0 1 0,0-1 0,0 1 0,-1-1 0,1 1 0,0-1 0,-1 1 0,0-1 0,-1-2 0,-5-41 0,1 0 0,2-1 0,2 1 0,6-61 0,-1 0 0,-3-591 0,0 696 0,0-1 0,0 1 0,0-1 0,0 0 0,0 1 0,-1-1 0,1 1 0,-1-1 0,1 1 0,-1-1 0,0 1 0,0 0 0,0-1 0,-1 1 0,1 0 0,-1 0 0,1-1 0,-1 1 0,1 1 0,-1-1 0,-3-2 0,1 1 0,0 2 0,-1-1 0,1 0 0,0 1 0,-1 0 0,1 0 0,-1 0 0,1 0 0,-1 1 0,0 0 0,-6 0 0,-395 5 0,390-4 0,1 0 0,-1 2 0,0 0 0,-27 10 0,27-8 0,0 0 0,0-2 0,-1 1 0,-23 0 0,-32-3 0,14-1 0,-92 11 0,62-2 0,0-4 0,-98-8 0,44 1 0,111 2 0,3 1 0,-1-2 0,1 0 0,-55-11 0,56 7 0,-1 1 0,-1 1 0,-51 2 0,56 3 0,1-2 0,0-1 0,0-1 0,0-1 0,0-1 0,-38-11 0,49 11 0,0 0 0,0 1 0,0 0 0,-1 1 0,1 0 0,-1 1 0,0 1 0,1 0 0,-1 1 0,0 0 0,-23 5 0,34-5 0,0 1 0,0-1 0,0 1 0,0-1 0,0 1 0,1 0 0,-1-1 0,0 1 0,1 0 0,-1 0 0,1 0 0,0 1 0,0-1 0,0 0 0,0 0 0,0 1 0,0-1 0,0 0 0,1 1 0,-1-1 0,1 1 0,0 4 0,1 64 0,1-49 0,2 590 0,-6-333 0,1-261 0,-1 1 0,-6 28 0,3-28 0,2 1 0,-1 25 0,4-35 0,0-2 0,-1-1 0,1 1 0,1 0 0,0-1 0,0 1 0,4 13 0,-4-18 0,0-1 0,1 0 0,-1 0 0,0 0 0,1 0 0,0-1 0,-1 1 0,1 0 0,0 0 0,0-1 0,0 0 0,0 1 0,0-1 0,0 0 0,0 0 0,0 0 0,1 0 0,-1 0 0,0 0 0,1-1 0,-1 1 0,1-1 0,-1 0 0,0 0 0,5 0 0,20 0 0,0-1 0,0-1 0,28-7 0,-24 4 0,61-3 0,33 6 0,129 5 0,-143 18 0,-84-15 0,1 0 0,0-2 0,32 1 0,29 6 128,-8-1-1621,-63-9-5333</inkml:trace>
</inkml:ink>
</file>

<file path=ppt/ink/ink9.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5-02-26T14:58:06.008"/>
    </inkml:context>
    <inkml:brush xml:id="br0">
      <inkml:brushProperty name="width" value="0.07938" units="cm"/>
      <inkml:brushProperty name="height" value="0.07938" units="cm"/>
      <inkml:brushProperty name="color" value="#E71224"/>
    </inkml:brush>
  </inkml:definitions>
  <inkml:trace contextRef="#ctx0" brushRef="#br0">0 24 24575,'531'0'0,"-506"-2"0,46-7 0,24-2 0,-73 10 0,-14 1 0,1-1 0,-1 1 0,1 1 0,-1 0 0,1 0 0,11 3 0,-17-3 0,-1 0 0,0 0 0,0 0 0,0 1 0,0-1 0,0 1 0,0-1 0,0 1 0,0-1 0,-1 1 0,1 0 0,-1 0 0,1 0 0,-1 0 0,0 0 0,1 0 0,-1 1 0,0-1 0,-1 0 0,1 1 0,0-1 0,-1 0 0,1 1 0,-1-1 0,0 1 0,0-1 0,0 3 0,0 16 0,-1-1 0,-1 0 0,-8 34 0,6-31 0,0 1 0,-1 30 0,8 19 0,-1-49 0,-1 0 0,-1 0 0,-1 0 0,-7 36 0,-4-31-1365</inkml:trace>
</inkml:ink>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jpeg>
</file>

<file path=ppt/media/image5.png>
</file>

<file path=ppt/media/image6.jpe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18C991-F86D-4354-831F-75753FF02021}" type="datetimeFigureOut">
              <a:rPr lang="en-US" smtClean="0"/>
              <a:t>4/24/2025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1BF0103-B3C6-432F-8770-4E36A8160A52}" type="slidenum">
              <a:rPr lang="en-US" smtClean="0"/>
              <a:t>‹#›</a:t>
            </a:fld>
            <a:endParaRPr lang="en-US"/>
          </a:p>
        </p:txBody>
      </p:sp>
    </p:spTree>
    <p:extLst>
      <p:ext uri="{BB962C8B-B14F-4D97-AF65-F5344CB8AC3E}">
        <p14:creationId xmlns:p14="http://schemas.microsoft.com/office/powerpoint/2010/main" val="8355834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Mackenzie</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b="0" i="0">
                <a:effectLst/>
                <a:latin typeface="Arial" panose="020B0604020202020204" pitchFamily="34" charset="0"/>
              </a:rPr>
              <a:t>Guidance on preparing status update 5</a:t>
            </a:r>
            <a:br>
              <a:rPr lang="en-US"/>
            </a:br>
            <a:r>
              <a:rPr lang="en-US" b="0" i="0">
                <a:effectLst/>
                <a:latin typeface="Arial" panose="020B0604020202020204" pitchFamily="34" charset="0"/>
              </a:rPr>
              <a:t>-Theme of this presentation is System Validation. Validation is different than testing and different from verification. Verification is conducted typically as a bench test in the lab during development to check if requirements are met. Tests are usually subsystem or integrated subsystem focused. Validation ensures that the system satisfies requirements, regulations, specifications, and complete cross-conditions of operation for the system. The test planning and execution that we have completed underlies the validation process. System validation is performed on the “full-up” system during or after system integration. System validation is done in real or an accurately simulated environment that system will be operating in.</a:t>
            </a:r>
            <a:br>
              <a:rPr lang="en-US"/>
            </a:br>
            <a:r>
              <a:rPr lang="en-US" b="0" i="0">
                <a:effectLst/>
                <a:latin typeface="Arial" panose="020B0604020202020204" pitchFamily="34" charset="0"/>
              </a:rPr>
              <a:t>-This update should cover what was accomplished in weeks 9 &amp; 10 and what is planned for weeks 11 and 12 (This period is completion of system test and validation)</a:t>
            </a:r>
            <a:br>
              <a:rPr lang="en-US"/>
            </a:br>
            <a:r>
              <a:rPr lang="en-US" b="0" i="0">
                <a:effectLst/>
                <a:latin typeface="Arial" panose="020B0604020202020204" pitchFamily="34" charset="0"/>
              </a:rPr>
              <a:t>-Integration should be complete (possibly some reintegration with final PCBs, final ML models, final look/feel for app, </a:t>
            </a:r>
            <a:r>
              <a:rPr lang="en-US" b="0" i="0" err="1">
                <a:effectLst/>
                <a:latin typeface="Arial" panose="020B0604020202020204" pitchFamily="34" charset="0"/>
              </a:rPr>
              <a:t>etc</a:t>
            </a:r>
            <a:r>
              <a:rPr lang="en-US" b="0" i="0">
                <a:effectLst/>
                <a:latin typeface="Arial" panose="020B0604020202020204" pitchFamily="34" charset="0"/>
              </a:rPr>
              <a:t>) Functional system tests, requirements (range) testing, and error testing should be well underway or done.</a:t>
            </a:r>
            <a:br>
              <a:rPr lang="en-US"/>
            </a:br>
            <a:r>
              <a:rPr lang="en-US" b="0" i="0">
                <a:effectLst/>
                <a:latin typeface="Arial" panose="020B0604020202020204" pitchFamily="34" charset="0"/>
              </a:rPr>
              <a:t>-If you are still doing subsystem </a:t>
            </a:r>
            <a:r>
              <a:rPr lang="en-US" b="0" i="0" err="1">
                <a:effectLst/>
                <a:latin typeface="Arial" panose="020B0604020202020204" pitchFamily="34" charset="0"/>
              </a:rPr>
              <a:t>bringup</a:t>
            </a:r>
            <a:r>
              <a:rPr lang="en-US" b="0" i="0">
                <a:effectLst/>
                <a:latin typeface="Arial" panose="020B0604020202020204" pitchFamily="34" charset="0"/>
              </a:rPr>
              <a:t> and integration, you are putting your project at great risk. You should discuss these scenarios with your TA &amp; prof</a:t>
            </a:r>
            <a:br>
              <a:rPr lang="en-US"/>
            </a:br>
            <a:r>
              <a:rPr lang="en-US" b="0" i="0">
                <a:effectLst/>
                <a:latin typeface="Arial" panose="020B0604020202020204" pitchFamily="34" charset="0"/>
              </a:rPr>
              <a:t>-This status update should focus on System test and Validation status</a:t>
            </a:r>
          </a:p>
          <a:p>
            <a:pPr marL="0" lvl="0" indent="0" algn="l" rtl="0">
              <a:lnSpc>
                <a:spcPct val="100000"/>
              </a:lnSpc>
              <a:spcBef>
                <a:spcPts val="0"/>
              </a:spcBef>
              <a:spcAft>
                <a:spcPts val="0"/>
              </a:spcAft>
              <a:buSzPts val="1100"/>
              <a:buNone/>
            </a:pPr>
            <a:endParaRPr lang="en-US" b="0" i="0">
              <a:effectLst/>
              <a:latin typeface="Arial" panose="020B0604020202020204" pitchFamily="34" charset="0"/>
            </a:endParaRPr>
          </a:p>
          <a:p>
            <a:pPr algn="l">
              <a:buNone/>
            </a:pPr>
            <a:r>
              <a:rPr lang="en-US" b="0" i="0">
                <a:solidFill>
                  <a:srgbClr val="000000"/>
                </a:solidFill>
                <a:effectLst/>
                <a:latin typeface="Arial" panose="020B0604020202020204" pitchFamily="34" charset="0"/>
              </a:rPr>
              <a:t>Validation</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-For validation, we need to move from bench test environment to more realistic lab or actual environment</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that the system would be deployed in. That means you should have scenarios that you have or will test</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in the field or in accurately simulated environments – same or representative location, terrain, real or</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accurately emulated users, physical &amp; environmental condition, </a:t>
            </a:r>
            <a:r>
              <a:rPr lang="en-US" b="0" i="0" err="1">
                <a:solidFill>
                  <a:srgbClr val="000000"/>
                </a:solidFill>
                <a:effectLst/>
                <a:latin typeface="Arial" panose="020B0604020202020204" pitchFamily="34" charset="0"/>
              </a:rPr>
              <a:t>etc</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-Fidelity of prototype should be very high – exact hardware and software that the final system will use,</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PCBs not breadboards, actual external equipment of systems that your system will interact with. Where</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prototype level hardware and software is used, it should be reported as such.</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-We STRONGLY suggest using a scenario-based validation process. Scenarios should be developed,</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owned by one team member, carried out (may be done by 1 person or may require entire team), and</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results should be recorded. Scenario results should be presented in your demo and documented in your</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final report.</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-Scenarios are end to end targeted uses of your system that capture the operations of your system</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that you specified in your con ops (with specifics for operating modes, users, and sequences of</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actions).</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-Scenarios should cover all major normal uses of your system for all modes: </a:t>
            </a:r>
            <a:r>
              <a:rPr lang="en-US" b="0" i="0" err="1">
                <a:solidFill>
                  <a:srgbClr val="000000"/>
                </a:solidFill>
                <a:effectLst/>
                <a:latin typeface="Arial" panose="020B0604020202020204" pitchFamily="34" charset="0"/>
              </a:rPr>
              <a:t>eg.</a:t>
            </a:r>
            <a:r>
              <a:rPr lang="en-US" b="0" i="0">
                <a:solidFill>
                  <a:srgbClr val="000000"/>
                </a:solidFill>
                <a:effectLst/>
                <a:latin typeface="Arial" panose="020B0604020202020204" pitchFamily="34" charset="0"/>
              </a:rPr>
              <a:t> System</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setup/calibration process; use by general user, user by someone with additional</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responsibility/authority .. Maintainer, auditor, manager,...; maximum demand usage; coverage of</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operation ranges and environments, etc. Scenarios to show operation to minimum function</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depending on resource usage or system demand changes.</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-Scenarios can be developed to show correct operation for one or more requirements that you</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specified in your FSR.</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-Scenarios should also include operation outside normal operation – incorrect request/actions by a</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user; failures and disaster recovery scenarios; recover processes;</a:t>
            </a:r>
            <a:br>
              <a:rPr lang="en-US" b="0" i="0">
                <a:solidFill>
                  <a:srgbClr val="000000"/>
                </a:solidFill>
                <a:effectLst/>
                <a:latin typeface="Lato" panose="020F0502020204030203" pitchFamily="34" charset="0"/>
              </a:rPr>
            </a:br>
            <a:r>
              <a:rPr lang="en-US" b="0" i="0">
                <a:solidFill>
                  <a:srgbClr val="000000"/>
                </a:solidFill>
                <a:effectLst/>
                <a:latin typeface="Arial" panose="020B0604020202020204" pitchFamily="34" charset="0"/>
              </a:rPr>
              <a:t>-May include system lifecycle scenarios – updating a </a:t>
            </a:r>
            <a:r>
              <a:rPr lang="en-US" b="0" i="0" err="1">
                <a:solidFill>
                  <a:srgbClr val="000000"/>
                </a:solidFill>
                <a:effectLst/>
                <a:latin typeface="Arial" panose="020B0604020202020204" pitchFamily="34" charset="0"/>
              </a:rPr>
              <a:t>sw</a:t>
            </a:r>
            <a:r>
              <a:rPr lang="en-US" b="0" i="0">
                <a:solidFill>
                  <a:srgbClr val="000000"/>
                </a:solidFill>
                <a:effectLst/>
                <a:latin typeface="Arial" panose="020B0604020202020204" pitchFamily="34" charset="0"/>
              </a:rPr>
              <a:t>/</a:t>
            </a:r>
            <a:r>
              <a:rPr lang="en-US" b="0" i="0" err="1">
                <a:solidFill>
                  <a:srgbClr val="000000"/>
                </a:solidFill>
                <a:effectLst/>
                <a:latin typeface="Arial" panose="020B0604020202020204" pitchFamily="34" charset="0"/>
              </a:rPr>
              <a:t>hw</a:t>
            </a:r>
            <a:r>
              <a:rPr lang="en-US" b="0" i="0">
                <a:solidFill>
                  <a:srgbClr val="000000"/>
                </a:solidFill>
                <a:effectLst/>
                <a:latin typeface="Arial" panose="020B0604020202020204" pitchFamily="34" charset="0"/>
              </a:rPr>
              <a:t> component; expanding service or</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operation; decommissioning the system;</a:t>
            </a:r>
            <a:endParaRPr lang="en-US" b="0" i="0">
              <a:solidFill>
                <a:srgbClr val="000000"/>
              </a:solidFill>
              <a:effectLst/>
              <a:latin typeface="Lato" panose="020F0502020204030203" pitchFamily="34" charset="0"/>
            </a:endParaRPr>
          </a:p>
          <a:p>
            <a:pPr>
              <a:buNone/>
            </a:pPr>
            <a:br>
              <a:rPr lang="en-US"/>
            </a:br>
            <a:endParaRPr lang="en-US"/>
          </a:p>
        </p:txBody>
      </p:sp>
      <p:sp>
        <p:nvSpPr>
          <p:cNvPr id="52" name="Google Shape;52;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1981731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EC9DC7FC-C47E-AA63-FF0A-CE67D0B39FAE}"/>
            </a:ext>
          </a:extLst>
        </p:cNvPr>
        <p:cNvGrpSpPr/>
        <p:nvPr/>
      </p:nvGrpSpPr>
      <p:grpSpPr>
        <a:xfrm>
          <a:off x="0" y="0"/>
          <a:ext cx="0" cy="0"/>
          <a:chOff x="0" y="0"/>
          <a:chExt cx="0" cy="0"/>
        </a:xfrm>
      </p:grpSpPr>
      <p:sp>
        <p:nvSpPr>
          <p:cNvPr id="85" name="Google Shape;85;gcce58aab64_3_0:notes">
            <a:extLst>
              <a:ext uri="{FF2B5EF4-FFF2-40B4-BE49-F238E27FC236}">
                <a16:creationId xmlns:a16="http://schemas.microsoft.com/office/drawing/2014/main" id="{CC80914F-0D20-8A96-1D20-E38C24C3219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a:extLst>
              <a:ext uri="{FF2B5EF4-FFF2-40B4-BE49-F238E27FC236}">
                <a16:creationId xmlns:a16="http://schemas.microsoft.com/office/drawing/2014/main" id="{64F073D2-5B89-2152-39C4-A94271BEC70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should all be test and validation results! – show things working, functional test results, error checking, </a:t>
            </a:r>
            <a:r>
              <a:rPr lang="en-US" err="1"/>
              <a:t>etc</a:t>
            </a:r>
            <a:r>
              <a:rPr lang="en-US"/>
              <a:t>, what validation is planned using what scenarios</a:t>
            </a:r>
          </a:p>
          <a:p>
            <a:pPr marL="0" lvl="0" indent="0" algn="l" rtl="0">
              <a:spcBef>
                <a:spcPts val="0"/>
              </a:spcBef>
              <a:spcAft>
                <a:spcPts val="0"/>
              </a:spcAft>
              <a:buNone/>
            </a:pPr>
            <a:r>
              <a:rPr lang="en-US"/>
              <a:t>-Show test and validation results for integrated</a:t>
            </a:r>
          </a:p>
          <a:p>
            <a:pPr marL="0" lvl="0" indent="0" algn="l" rtl="0">
              <a:spcBef>
                <a:spcPts val="0"/>
              </a:spcBef>
              <a:spcAft>
                <a:spcPts val="0"/>
              </a:spcAft>
              <a:buNone/>
            </a:pPr>
            <a:r>
              <a:rPr lang="en-US"/>
              <a:t>systems</a:t>
            </a:r>
          </a:p>
          <a:p>
            <a:pPr marL="0" lvl="0" indent="0" algn="l" rtl="0">
              <a:spcBef>
                <a:spcPts val="0"/>
              </a:spcBef>
              <a:spcAft>
                <a:spcPts val="0"/>
              </a:spcAft>
              <a:buNone/>
            </a:pPr>
            <a:endParaRPr/>
          </a:p>
        </p:txBody>
      </p:sp>
    </p:spTree>
    <p:extLst>
      <p:ext uri="{BB962C8B-B14F-4D97-AF65-F5344CB8AC3E}">
        <p14:creationId xmlns:p14="http://schemas.microsoft.com/office/powerpoint/2010/main" val="90946054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DFC1D45B-A35A-C04B-764C-D28A7EF58218}"/>
            </a:ext>
          </a:extLst>
        </p:cNvPr>
        <p:cNvGrpSpPr/>
        <p:nvPr/>
      </p:nvGrpSpPr>
      <p:grpSpPr>
        <a:xfrm>
          <a:off x="0" y="0"/>
          <a:ext cx="0" cy="0"/>
          <a:chOff x="0" y="0"/>
          <a:chExt cx="0" cy="0"/>
        </a:xfrm>
      </p:grpSpPr>
      <p:sp>
        <p:nvSpPr>
          <p:cNvPr id="85" name="Google Shape;85;gcce58aab64_3_0:notes">
            <a:extLst>
              <a:ext uri="{FF2B5EF4-FFF2-40B4-BE49-F238E27FC236}">
                <a16:creationId xmlns:a16="http://schemas.microsoft.com/office/drawing/2014/main" id="{F1A327B5-EFB2-49DC-3EC3-F9618E7D105C}"/>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a:extLst>
              <a:ext uri="{FF2B5EF4-FFF2-40B4-BE49-F238E27FC236}">
                <a16:creationId xmlns:a16="http://schemas.microsoft.com/office/drawing/2014/main" id="{B1D3296A-8075-A0D1-0E33-722C73CA3BE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should all be test and validation results! – show things working, functional test results, error checking, </a:t>
            </a:r>
            <a:r>
              <a:rPr lang="en-US" err="1"/>
              <a:t>etc</a:t>
            </a:r>
            <a:r>
              <a:rPr lang="en-US"/>
              <a:t>, what validation is planned using what scenarios</a:t>
            </a:r>
          </a:p>
          <a:p>
            <a:pPr marL="0" lvl="0" indent="0" algn="l" rtl="0">
              <a:spcBef>
                <a:spcPts val="0"/>
              </a:spcBef>
              <a:spcAft>
                <a:spcPts val="0"/>
              </a:spcAft>
              <a:buNone/>
            </a:pPr>
            <a:r>
              <a:rPr lang="en-US"/>
              <a:t>-Show test and validation results for integrated</a:t>
            </a:r>
          </a:p>
          <a:p>
            <a:pPr marL="0" lvl="0" indent="0" algn="l" rtl="0">
              <a:spcBef>
                <a:spcPts val="0"/>
              </a:spcBef>
              <a:spcAft>
                <a:spcPts val="0"/>
              </a:spcAft>
              <a:buNone/>
            </a:pPr>
            <a:r>
              <a:rPr lang="en-US"/>
              <a:t>systems</a:t>
            </a:r>
          </a:p>
          <a:p>
            <a:pPr marL="0" lvl="0" indent="0" algn="l" rtl="0">
              <a:spcBef>
                <a:spcPts val="0"/>
              </a:spcBef>
              <a:spcAft>
                <a:spcPts val="0"/>
              </a:spcAft>
              <a:buNone/>
            </a:pPr>
            <a:endParaRPr/>
          </a:p>
        </p:txBody>
      </p:sp>
    </p:spTree>
    <p:extLst>
      <p:ext uri="{BB962C8B-B14F-4D97-AF65-F5344CB8AC3E}">
        <p14:creationId xmlns:p14="http://schemas.microsoft.com/office/powerpoint/2010/main" val="15493872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215881BE-C93E-EF2D-DEC8-24AEFFFB6362}"/>
            </a:ext>
          </a:extLst>
        </p:cNvPr>
        <p:cNvGrpSpPr/>
        <p:nvPr/>
      </p:nvGrpSpPr>
      <p:grpSpPr>
        <a:xfrm>
          <a:off x="0" y="0"/>
          <a:ext cx="0" cy="0"/>
          <a:chOff x="0" y="0"/>
          <a:chExt cx="0" cy="0"/>
        </a:xfrm>
      </p:grpSpPr>
      <p:sp>
        <p:nvSpPr>
          <p:cNvPr id="85" name="Google Shape;85;gcce58aab64_3_0:notes">
            <a:extLst>
              <a:ext uri="{FF2B5EF4-FFF2-40B4-BE49-F238E27FC236}">
                <a16:creationId xmlns:a16="http://schemas.microsoft.com/office/drawing/2014/main" id="{EEBE784A-1ADF-34F5-FFA9-588A5190E25E}"/>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a:extLst>
              <a:ext uri="{FF2B5EF4-FFF2-40B4-BE49-F238E27FC236}">
                <a16:creationId xmlns:a16="http://schemas.microsoft.com/office/drawing/2014/main" id="{5574C806-0B18-DE5E-A29E-A1951D0B172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Aidan</a:t>
            </a:r>
          </a:p>
          <a:p>
            <a:pPr marL="0" lvl="0" indent="0" algn="l" rtl="0">
              <a:spcBef>
                <a:spcPts val="0"/>
              </a:spcBef>
              <a:spcAft>
                <a:spcPts val="0"/>
              </a:spcAft>
              <a:buNone/>
            </a:pPr>
            <a:endParaRPr lang="en-US"/>
          </a:p>
          <a:p>
            <a:pPr marL="0" lvl="0" indent="0" algn="l" rtl="0">
              <a:spcBef>
                <a:spcPts val="0"/>
              </a:spcBef>
              <a:spcAft>
                <a:spcPts val="0"/>
              </a:spcAft>
              <a:buNone/>
            </a:pPr>
            <a:r>
              <a:rPr lang="en-US"/>
              <a:t>-This should all be test and validation results! – show things working, functional test results, error checking, </a:t>
            </a:r>
            <a:r>
              <a:rPr lang="en-US" err="1"/>
              <a:t>etc</a:t>
            </a:r>
            <a:r>
              <a:rPr lang="en-US"/>
              <a:t>, what validation is planned using what scenarios</a:t>
            </a:r>
          </a:p>
          <a:p>
            <a:pPr marL="0" lvl="0" indent="0" algn="l" rtl="0">
              <a:spcBef>
                <a:spcPts val="0"/>
              </a:spcBef>
              <a:spcAft>
                <a:spcPts val="0"/>
              </a:spcAft>
              <a:buNone/>
            </a:pPr>
            <a:r>
              <a:rPr lang="en-US"/>
              <a:t>-Show test and validation results for integrated</a:t>
            </a:r>
          </a:p>
          <a:p>
            <a:pPr marL="0" lvl="0" indent="0" algn="l" rtl="0">
              <a:spcBef>
                <a:spcPts val="0"/>
              </a:spcBef>
              <a:spcAft>
                <a:spcPts val="0"/>
              </a:spcAft>
              <a:buNone/>
            </a:pPr>
            <a:r>
              <a:rPr lang="en-US"/>
              <a:t>systems</a:t>
            </a:r>
          </a:p>
          <a:p>
            <a:pPr marL="0" lvl="0" indent="0" algn="l" rtl="0">
              <a:spcBef>
                <a:spcPts val="0"/>
              </a:spcBef>
              <a:spcAft>
                <a:spcPts val="0"/>
              </a:spcAft>
              <a:buNone/>
            </a:pPr>
            <a:endParaRPr/>
          </a:p>
        </p:txBody>
      </p:sp>
    </p:spTree>
    <p:extLst>
      <p:ext uri="{BB962C8B-B14F-4D97-AF65-F5344CB8AC3E}">
        <p14:creationId xmlns:p14="http://schemas.microsoft.com/office/powerpoint/2010/main" val="208684039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a:extLst>
            <a:ext uri="{FF2B5EF4-FFF2-40B4-BE49-F238E27FC236}">
              <a16:creationId xmlns:a16="http://schemas.microsoft.com/office/drawing/2014/main" id="{2A11283D-934C-002C-40A9-A26079F9F4D8}"/>
            </a:ext>
          </a:extLst>
        </p:cNvPr>
        <p:cNvGrpSpPr/>
        <p:nvPr/>
      </p:nvGrpSpPr>
      <p:grpSpPr>
        <a:xfrm>
          <a:off x="0" y="0"/>
          <a:ext cx="0" cy="0"/>
          <a:chOff x="0" y="0"/>
          <a:chExt cx="0" cy="0"/>
        </a:xfrm>
      </p:grpSpPr>
      <p:sp>
        <p:nvSpPr>
          <p:cNvPr id="85" name="Google Shape;85;gcce58aab64_3_0:notes">
            <a:extLst>
              <a:ext uri="{FF2B5EF4-FFF2-40B4-BE49-F238E27FC236}">
                <a16:creationId xmlns:a16="http://schemas.microsoft.com/office/drawing/2014/main" id="{5FDCCDF6-EEBE-CBD9-4E0E-1A77A60947A4}"/>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cce58aab64_3_0:notes">
            <a:extLst>
              <a:ext uri="{FF2B5EF4-FFF2-40B4-BE49-F238E27FC236}">
                <a16:creationId xmlns:a16="http://schemas.microsoft.com/office/drawing/2014/main" id="{C994B9DC-E1C4-880A-17A9-D02BF0BF1FE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-This should all be test and validation results! – show things working, functional test results, error checking, </a:t>
            </a:r>
            <a:r>
              <a:rPr lang="en-US" err="1"/>
              <a:t>etc</a:t>
            </a:r>
            <a:r>
              <a:rPr lang="en-US"/>
              <a:t>, what validation is planned using what scenarios</a:t>
            </a:r>
          </a:p>
          <a:p>
            <a:pPr marL="0" lvl="0" indent="0" algn="l" rtl="0">
              <a:spcBef>
                <a:spcPts val="0"/>
              </a:spcBef>
              <a:spcAft>
                <a:spcPts val="0"/>
              </a:spcAft>
              <a:buNone/>
            </a:pPr>
            <a:r>
              <a:rPr lang="en-US"/>
              <a:t>-Show test and validation results for integrated</a:t>
            </a:r>
          </a:p>
          <a:p>
            <a:pPr marL="0" lvl="0" indent="0" algn="l" rtl="0">
              <a:spcBef>
                <a:spcPts val="0"/>
              </a:spcBef>
              <a:spcAft>
                <a:spcPts val="0"/>
              </a:spcAft>
              <a:buNone/>
            </a:pPr>
            <a:r>
              <a:rPr lang="en-US"/>
              <a:t>systems</a:t>
            </a:r>
          </a:p>
          <a:p>
            <a:pPr marL="0" lvl="0" indent="0" algn="l" rtl="0">
              <a:spcBef>
                <a:spcPts val="0"/>
              </a:spcBef>
              <a:spcAft>
                <a:spcPts val="0"/>
              </a:spcAft>
              <a:buNone/>
            </a:pPr>
            <a:endParaRPr/>
          </a:p>
        </p:txBody>
      </p:sp>
    </p:spTree>
    <p:extLst>
      <p:ext uri="{BB962C8B-B14F-4D97-AF65-F5344CB8AC3E}">
        <p14:creationId xmlns:p14="http://schemas.microsoft.com/office/powerpoint/2010/main" val="79041150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c7d564a012_0_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7d564a01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Aidan</a:t>
            </a:r>
          </a:p>
          <a:p>
            <a:pPr marL="0" lvl="0" indent="0" algn="l" rtl="0">
              <a:spcBef>
                <a:spcPts val="0"/>
              </a:spcBef>
              <a:spcAft>
                <a:spcPts val="0"/>
              </a:spcAft>
              <a:buNone/>
            </a:pPr>
            <a:r>
              <a:rPr lang="en-US"/>
              <a:t>45 seconds</a:t>
            </a:r>
          </a:p>
          <a:p>
            <a:pPr marL="0" lvl="0" indent="0" algn="l" rtl="0">
              <a:spcBef>
                <a:spcPts val="0"/>
              </a:spcBef>
              <a:spcAft>
                <a:spcPts val="0"/>
              </a:spcAft>
              <a:buNone/>
            </a:pPr>
            <a:endParaRPr lang="en-US"/>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Execution plan:</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-Your team planned milestones for completion of any remaining integration, functional, range, and error test, and validation plans should be presented.</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-Milestones should have owners ... system tests, and full system integration can be group owned</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-Engineering milestones only [presentation, demo, document due dates are project milestone that do not belong on this chart]</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-Gantt chart.</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-DO NOT try to discuss all milestones in the plan – just</a:t>
            </a:r>
          </a:p>
          <a:p>
            <a:pPr marL="0" indent="0">
              <a:buFont typeface="Arial" panose="020B0604020202020204" pitchFamily="34" charset="0"/>
              <a:buNone/>
            </a:pPr>
            <a:r>
              <a:rPr lang="en-US">
                <a:latin typeface="Calibri" panose="020F0502020204030204" pitchFamily="34" charset="0"/>
                <a:ea typeface="Calibri" panose="020F0502020204030204" pitchFamily="34" charset="0"/>
                <a:cs typeface="Times New Roman" panose="02020603050405020304" pitchFamily="18" charset="0"/>
              </a:rPr>
              <a:t>high priority present and next engineering milestones</a:t>
            </a:r>
          </a:p>
          <a:p>
            <a:pPr marL="0" indent="0">
              <a:buFont typeface="Arial" panose="020B0604020202020204" pitchFamily="34" charset="0"/>
              <a:buNone/>
            </a:pPr>
            <a:endParaRPr lang="en-US">
              <a:latin typeface="Calibri" panose="020F0502020204030204" pitchFamily="34" charset="0"/>
              <a:ea typeface="Calibri" panose="020F0502020204030204" pitchFamily="34" charset="0"/>
              <a:cs typeface="Times New Roman" panose="02020603050405020304" pitchFamily="18" charset="0"/>
            </a:endParaRPr>
          </a:p>
          <a:p>
            <a:pPr marL="0" lvl="0" indent="0" algn="l" rtl="0">
              <a:spcBef>
                <a:spcPts val="0"/>
              </a:spcBef>
              <a:spcAft>
                <a:spcPts val="0"/>
              </a:spcAft>
              <a:buNone/>
            </a:pPr>
            <a:endParaRPr/>
          </a:p>
        </p:txBody>
      </p:sp>
    </p:spTree>
    <p:extLst>
      <p:ext uri="{BB962C8B-B14F-4D97-AF65-F5344CB8AC3E}">
        <p14:creationId xmlns:p14="http://schemas.microsoft.com/office/powerpoint/2010/main" val="204032838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2BFFF591-7CB6-34ED-FC9C-570121A7002D}"/>
            </a:ext>
          </a:extLst>
        </p:cNvPr>
        <p:cNvGrpSpPr/>
        <p:nvPr/>
      </p:nvGrpSpPr>
      <p:grpSpPr>
        <a:xfrm>
          <a:off x="0" y="0"/>
          <a:ext cx="0" cy="0"/>
          <a:chOff x="0" y="0"/>
          <a:chExt cx="0" cy="0"/>
        </a:xfrm>
      </p:grpSpPr>
      <p:sp>
        <p:nvSpPr>
          <p:cNvPr id="72" name="Google Shape;72;gc7d564a012_0_0:notes">
            <a:extLst>
              <a:ext uri="{FF2B5EF4-FFF2-40B4-BE49-F238E27FC236}">
                <a16:creationId xmlns:a16="http://schemas.microsoft.com/office/drawing/2014/main" id="{5F6C11AC-4507-858F-2BA6-DC33D4C5F140}"/>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7d564a012_0_0:notes">
            <a:extLst>
              <a:ext uri="{FF2B5EF4-FFF2-40B4-BE49-F238E27FC236}">
                <a16:creationId xmlns:a16="http://schemas.microsoft.com/office/drawing/2014/main" id="{850E65B3-90E6-453B-4F59-0F216E1C323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Aidan</a:t>
            </a:r>
          </a:p>
          <a:p>
            <a:pPr marL="0" lvl="0" indent="0" algn="l" rtl="0">
              <a:spcBef>
                <a:spcPts val="0"/>
              </a:spcBef>
              <a:spcAft>
                <a:spcPts val="0"/>
              </a:spcAft>
              <a:buNone/>
            </a:pPr>
            <a:r>
              <a:rPr lang="en-US"/>
              <a:t>30 seconds</a:t>
            </a:r>
          </a:p>
          <a:p>
            <a:pPr marL="0" lvl="0" indent="0" algn="l" rtl="0">
              <a:spcBef>
                <a:spcPts val="0"/>
              </a:spcBef>
              <a:spcAft>
                <a:spcPts val="0"/>
              </a:spcAft>
              <a:buNone/>
            </a:pPr>
            <a:endParaRPr lang="en-US"/>
          </a:p>
          <a:p>
            <a:pPr marL="0" lvl="0" indent="0" algn="l" rtl="0">
              <a:spcBef>
                <a:spcPts val="0"/>
              </a:spcBef>
              <a:spcAft>
                <a:spcPts val="0"/>
              </a:spcAft>
              <a:buNone/>
            </a:pPr>
            <a:r>
              <a:rPr lang="en-US"/>
              <a:t>Validation plan</a:t>
            </a:r>
          </a:p>
          <a:p>
            <a:pPr marL="0" lvl="0" indent="0" algn="l" rtl="0">
              <a:spcBef>
                <a:spcPts val="0"/>
              </a:spcBef>
              <a:spcAft>
                <a:spcPts val="0"/>
              </a:spcAft>
              <a:buNone/>
            </a:pPr>
            <a:r>
              <a:rPr lang="en-US"/>
              <a:t>-This is not a </a:t>
            </a:r>
            <a:r>
              <a:rPr lang="en-US" err="1"/>
              <a:t>gantt</a:t>
            </a:r>
            <a:r>
              <a:rPr lang="en-US"/>
              <a:t> chart.</a:t>
            </a:r>
          </a:p>
          <a:p>
            <a:pPr marL="0" lvl="0" indent="0" algn="l" rtl="0">
              <a:spcBef>
                <a:spcPts val="0"/>
              </a:spcBef>
              <a:spcAft>
                <a:spcPts val="0"/>
              </a:spcAft>
              <a:buNone/>
            </a:pPr>
            <a:r>
              <a:rPr lang="en-US"/>
              <a:t>-Validation plan is a table showing:</a:t>
            </a:r>
          </a:p>
          <a:p>
            <a:pPr marL="0" lvl="0" indent="0" algn="l" rtl="0">
              <a:spcBef>
                <a:spcPts val="0"/>
              </a:spcBef>
              <a:spcAft>
                <a:spcPts val="0"/>
              </a:spcAft>
              <a:buNone/>
            </a:pPr>
            <a:r>
              <a:rPr lang="en-US"/>
              <a:t>-Name: descriptive short description of what is being validated,</a:t>
            </a:r>
          </a:p>
          <a:p>
            <a:pPr marL="0" lvl="0" indent="0" algn="l" rtl="0">
              <a:spcBef>
                <a:spcPts val="0"/>
              </a:spcBef>
              <a:spcAft>
                <a:spcPts val="0"/>
              </a:spcAft>
              <a:buNone/>
            </a:pPr>
            <a:r>
              <a:rPr lang="en-US"/>
              <a:t>-Requirement: </a:t>
            </a:r>
            <a:r>
              <a:rPr lang="en-US" err="1"/>
              <a:t>Identifer</a:t>
            </a:r>
            <a:r>
              <a:rPr lang="en-US"/>
              <a:t> to link to requirement # from </a:t>
            </a:r>
            <a:r>
              <a:rPr lang="en-US" err="1"/>
              <a:t>conops</a:t>
            </a:r>
            <a:r>
              <a:rPr lang="en-US"/>
              <a:t>/</a:t>
            </a:r>
            <a:r>
              <a:rPr lang="en-US" err="1"/>
              <a:t>fsr</a:t>
            </a:r>
            <a:r>
              <a:rPr lang="en-US"/>
              <a:t>/</a:t>
            </a:r>
            <a:r>
              <a:rPr lang="en-US" err="1"/>
              <a:t>icd</a:t>
            </a:r>
            <a:endParaRPr lang="en-US"/>
          </a:p>
          <a:p>
            <a:pPr marL="0" lvl="0" indent="0" algn="l" rtl="0">
              <a:spcBef>
                <a:spcPts val="0"/>
              </a:spcBef>
              <a:spcAft>
                <a:spcPts val="0"/>
              </a:spcAft>
              <a:buNone/>
            </a:pPr>
            <a:r>
              <a:rPr lang="en-US"/>
              <a:t>-Success Criteria for validation – range/lifetime/performance metric/physical limit...that must be met.</a:t>
            </a:r>
          </a:p>
          <a:p>
            <a:pPr marL="0" lvl="0" indent="0" algn="l" rtl="0">
              <a:spcBef>
                <a:spcPts val="0"/>
              </a:spcBef>
              <a:spcAft>
                <a:spcPts val="0"/>
              </a:spcAft>
              <a:buNone/>
            </a:pPr>
            <a:r>
              <a:rPr lang="en-US"/>
              <a:t>-Methodology – test procedure followed/observations made/simulations completed/.. to satisfy the validation</a:t>
            </a:r>
          </a:p>
          <a:p>
            <a:pPr marL="0" lvl="0" indent="0" algn="l" rtl="0">
              <a:spcBef>
                <a:spcPts val="0"/>
              </a:spcBef>
              <a:spcAft>
                <a:spcPts val="0"/>
              </a:spcAft>
              <a:buNone/>
            </a:pPr>
            <a:r>
              <a:rPr lang="en-US"/>
              <a:t>-Responsible party</a:t>
            </a:r>
          </a:p>
          <a:p>
            <a:pPr marL="0" lvl="0" indent="0" algn="l" rtl="0">
              <a:spcBef>
                <a:spcPts val="0"/>
              </a:spcBef>
              <a:spcAft>
                <a:spcPts val="0"/>
              </a:spcAft>
              <a:buNone/>
            </a:pPr>
            <a:r>
              <a:rPr lang="en-US"/>
              <a:t>-Status – complete/not complete</a:t>
            </a:r>
          </a:p>
          <a:p>
            <a:pPr marL="0" lvl="0" indent="0" algn="l" rtl="0">
              <a:spcBef>
                <a:spcPts val="0"/>
              </a:spcBef>
              <a:spcAft>
                <a:spcPts val="0"/>
              </a:spcAft>
              <a:buNone/>
            </a:pPr>
            <a:endParaRPr/>
          </a:p>
        </p:txBody>
      </p:sp>
    </p:spTree>
    <p:extLst>
      <p:ext uri="{BB962C8B-B14F-4D97-AF65-F5344CB8AC3E}">
        <p14:creationId xmlns:p14="http://schemas.microsoft.com/office/powerpoint/2010/main" val="208379176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a:extLst>
            <a:ext uri="{FF2B5EF4-FFF2-40B4-BE49-F238E27FC236}">
              <a16:creationId xmlns:a16="http://schemas.microsoft.com/office/drawing/2014/main" id="{8B8ABC12-9DB0-E99A-1418-1E7C96D7DBF6}"/>
            </a:ext>
          </a:extLst>
        </p:cNvPr>
        <p:cNvGrpSpPr/>
        <p:nvPr/>
      </p:nvGrpSpPr>
      <p:grpSpPr>
        <a:xfrm>
          <a:off x="0" y="0"/>
          <a:ext cx="0" cy="0"/>
          <a:chOff x="0" y="0"/>
          <a:chExt cx="0" cy="0"/>
        </a:xfrm>
      </p:grpSpPr>
      <p:sp>
        <p:nvSpPr>
          <p:cNvPr id="72" name="Google Shape;72;gc7d564a012_0_0:notes">
            <a:extLst>
              <a:ext uri="{FF2B5EF4-FFF2-40B4-BE49-F238E27FC236}">
                <a16:creationId xmlns:a16="http://schemas.microsoft.com/office/drawing/2014/main" id="{F8D1F854-0257-39AA-48C9-EF666293076E}"/>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c7d564a012_0_0:notes">
            <a:extLst>
              <a:ext uri="{FF2B5EF4-FFF2-40B4-BE49-F238E27FC236}">
                <a16:creationId xmlns:a16="http://schemas.microsoft.com/office/drawing/2014/main" id="{478A73EF-A644-B61F-DC61-2D8AFE2B84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Aidan</a:t>
            </a:r>
          </a:p>
          <a:p>
            <a:pPr marL="0" lvl="0" indent="0" algn="l" rtl="0">
              <a:spcBef>
                <a:spcPts val="0"/>
              </a:spcBef>
              <a:spcAft>
                <a:spcPts val="0"/>
              </a:spcAft>
              <a:buNone/>
            </a:pPr>
            <a:r>
              <a:rPr lang="en-US"/>
              <a:t>30 seconds</a:t>
            </a:r>
          </a:p>
          <a:p>
            <a:pPr marL="0" lvl="0" indent="0" algn="l" rtl="0">
              <a:spcBef>
                <a:spcPts val="0"/>
              </a:spcBef>
              <a:spcAft>
                <a:spcPts val="0"/>
              </a:spcAft>
              <a:buNone/>
            </a:pPr>
            <a:endParaRPr lang="en-US"/>
          </a:p>
          <a:p>
            <a:pPr marL="0" lvl="0" indent="0" algn="l" rtl="0">
              <a:spcBef>
                <a:spcPts val="0"/>
              </a:spcBef>
              <a:spcAft>
                <a:spcPts val="0"/>
              </a:spcAft>
              <a:buNone/>
            </a:pPr>
            <a:r>
              <a:rPr lang="en-US"/>
              <a:t>Validation plan</a:t>
            </a:r>
          </a:p>
          <a:p>
            <a:pPr marL="0" lvl="0" indent="0" algn="l" rtl="0">
              <a:spcBef>
                <a:spcPts val="0"/>
              </a:spcBef>
              <a:spcAft>
                <a:spcPts val="0"/>
              </a:spcAft>
              <a:buNone/>
            </a:pPr>
            <a:r>
              <a:rPr lang="en-US"/>
              <a:t>-This is not a </a:t>
            </a:r>
            <a:r>
              <a:rPr lang="en-US" err="1"/>
              <a:t>gantt</a:t>
            </a:r>
            <a:r>
              <a:rPr lang="en-US"/>
              <a:t> chart.</a:t>
            </a:r>
          </a:p>
          <a:p>
            <a:pPr marL="0" lvl="0" indent="0" algn="l" rtl="0">
              <a:spcBef>
                <a:spcPts val="0"/>
              </a:spcBef>
              <a:spcAft>
                <a:spcPts val="0"/>
              </a:spcAft>
              <a:buNone/>
            </a:pPr>
            <a:r>
              <a:rPr lang="en-US"/>
              <a:t>-Validation plan is a table showing:</a:t>
            </a:r>
          </a:p>
          <a:p>
            <a:pPr marL="0" lvl="0" indent="0" algn="l" rtl="0">
              <a:spcBef>
                <a:spcPts val="0"/>
              </a:spcBef>
              <a:spcAft>
                <a:spcPts val="0"/>
              </a:spcAft>
              <a:buNone/>
            </a:pPr>
            <a:r>
              <a:rPr lang="en-US"/>
              <a:t>-Name: descriptive short description of what is being validated,</a:t>
            </a:r>
          </a:p>
          <a:p>
            <a:pPr marL="0" lvl="0" indent="0" algn="l" rtl="0">
              <a:spcBef>
                <a:spcPts val="0"/>
              </a:spcBef>
              <a:spcAft>
                <a:spcPts val="0"/>
              </a:spcAft>
              <a:buNone/>
            </a:pPr>
            <a:r>
              <a:rPr lang="en-US"/>
              <a:t>-Requirement: </a:t>
            </a:r>
            <a:r>
              <a:rPr lang="en-US" err="1"/>
              <a:t>Identifer</a:t>
            </a:r>
            <a:r>
              <a:rPr lang="en-US"/>
              <a:t> to link to requirement # from </a:t>
            </a:r>
            <a:r>
              <a:rPr lang="en-US" err="1"/>
              <a:t>conops</a:t>
            </a:r>
            <a:r>
              <a:rPr lang="en-US"/>
              <a:t>/</a:t>
            </a:r>
            <a:r>
              <a:rPr lang="en-US" err="1"/>
              <a:t>fsr</a:t>
            </a:r>
            <a:r>
              <a:rPr lang="en-US"/>
              <a:t>/</a:t>
            </a:r>
            <a:r>
              <a:rPr lang="en-US" err="1"/>
              <a:t>icd</a:t>
            </a:r>
            <a:endParaRPr lang="en-US"/>
          </a:p>
          <a:p>
            <a:pPr marL="0" lvl="0" indent="0" algn="l" rtl="0">
              <a:spcBef>
                <a:spcPts val="0"/>
              </a:spcBef>
              <a:spcAft>
                <a:spcPts val="0"/>
              </a:spcAft>
              <a:buNone/>
            </a:pPr>
            <a:r>
              <a:rPr lang="en-US"/>
              <a:t>-Success Criteria for validation – range/lifetime/performance metric/physical limit...that must be met.</a:t>
            </a:r>
          </a:p>
          <a:p>
            <a:pPr marL="0" lvl="0" indent="0" algn="l" rtl="0">
              <a:spcBef>
                <a:spcPts val="0"/>
              </a:spcBef>
              <a:spcAft>
                <a:spcPts val="0"/>
              </a:spcAft>
              <a:buNone/>
            </a:pPr>
            <a:r>
              <a:rPr lang="en-US"/>
              <a:t>-Methodology – test procedure followed/observations made/simulations completed/.. to satisfy the validation</a:t>
            </a:r>
          </a:p>
          <a:p>
            <a:pPr marL="0" lvl="0" indent="0" algn="l" rtl="0">
              <a:spcBef>
                <a:spcPts val="0"/>
              </a:spcBef>
              <a:spcAft>
                <a:spcPts val="0"/>
              </a:spcAft>
              <a:buNone/>
            </a:pPr>
            <a:r>
              <a:rPr lang="en-US"/>
              <a:t>-Responsible party</a:t>
            </a:r>
          </a:p>
          <a:p>
            <a:pPr marL="0" lvl="0" indent="0" algn="l" rtl="0">
              <a:spcBef>
                <a:spcPts val="0"/>
              </a:spcBef>
              <a:spcAft>
                <a:spcPts val="0"/>
              </a:spcAft>
              <a:buNone/>
            </a:pPr>
            <a:r>
              <a:rPr lang="en-US"/>
              <a:t>-Status – complete/not complete</a:t>
            </a:r>
          </a:p>
          <a:p>
            <a:pPr marL="0" lvl="0" indent="0" algn="l" rtl="0">
              <a:spcBef>
                <a:spcPts val="0"/>
              </a:spcBef>
              <a:spcAft>
                <a:spcPts val="0"/>
              </a:spcAft>
              <a:buNone/>
            </a:pPr>
            <a:endParaRPr/>
          </a:p>
        </p:txBody>
      </p:sp>
    </p:spTree>
    <p:extLst>
      <p:ext uri="{BB962C8B-B14F-4D97-AF65-F5344CB8AC3E}">
        <p14:creationId xmlns:p14="http://schemas.microsoft.com/office/powerpoint/2010/main" val="316783088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g7a11958be6_0_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7a11958be6_0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366281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Mackenzie</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63500" lvl="0" indent="0" algn="l" rtl="0">
              <a:lnSpc>
                <a:spcPct val="80000"/>
              </a:lnSpc>
              <a:spcBef>
                <a:spcPts val="0"/>
              </a:spcBef>
              <a:spcAft>
                <a:spcPts val="0"/>
              </a:spcAft>
              <a:buSzPts val="2600"/>
              <a:buNone/>
            </a:pPr>
            <a:r>
              <a:rPr lang="en-US" sz="1200"/>
              <a:t>What is the problem that we are solving</a:t>
            </a:r>
          </a:p>
          <a:p>
            <a:pPr marL="63500" lvl="0" indent="0" algn="l" rtl="0">
              <a:lnSpc>
                <a:spcPct val="80000"/>
              </a:lnSpc>
              <a:spcBef>
                <a:spcPts val="0"/>
              </a:spcBef>
              <a:spcAft>
                <a:spcPts val="0"/>
              </a:spcAft>
              <a:buSzPts val="2600"/>
              <a:buNone/>
            </a:pPr>
            <a:r>
              <a:rPr lang="en-US" sz="1200"/>
              <a:t>High-level summary of what system does to solve the problem</a:t>
            </a:r>
          </a:p>
          <a:p>
            <a:pPr marL="63500" lvl="0" indent="0" algn="l" rtl="0">
              <a:lnSpc>
                <a:spcPct val="80000"/>
              </a:lnSpc>
              <a:spcBef>
                <a:spcPts val="0"/>
              </a:spcBef>
              <a:spcAft>
                <a:spcPts val="0"/>
              </a:spcAft>
              <a:buSzPts val="2600"/>
              <a:buNone/>
            </a:pPr>
            <a:endParaRPr lang="en-US" sz="1200"/>
          </a:p>
          <a:p>
            <a:pPr marL="63500" marR="0" lvl="0" indent="0" algn="l" defTabSz="914400" rtl="0" eaLnBrk="1" fontAlgn="auto" latinLnBrk="0" hangingPunct="1">
              <a:lnSpc>
                <a:spcPct val="80000"/>
              </a:lnSpc>
              <a:spcBef>
                <a:spcPts val="0"/>
              </a:spcBef>
              <a:spcAft>
                <a:spcPts val="0"/>
              </a:spcAft>
              <a:buClrTx/>
              <a:buSzPts val="2600"/>
              <a:buFontTx/>
              <a:buNone/>
              <a:tabLst/>
              <a:defRPr/>
            </a:pPr>
            <a:r>
              <a:rPr lang="en-US" sz="1600"/>
              <a:t>Picture / Diagram here</a:t>
            </a:r>
          </a:p>
          <a:p>
            <a:pPr marL="63500" lvl="0" indent="0" algn="l" rtl="0">
              <a:lnSpc>
                <a:spcPct val="80000"/>
              </a:lnSpc>
              <a:spcBef>
                <a:spcPts val="0"/>
              </a:spcBef>
              <a:spcAft>
                <a:spcPts val="0"/>
              </a:spcAft>
              <a:buSzPts val="2600"/>
              <a:buNone/>
            </a:pPr>
            <a:endParaRPr lang="en-US" sz="1100"/>
          </a:p>
          <a:p>
            <a:pPr marL="0" lvl="0" indent="0" algn="l" rtl="0">
              <a:lnSpc>
                <a:spcPct val="100000"/>
              </a:lnSpc>
              <a:spcBef>
                <a:spcPts val="0"/>
              </a:spcBef>
              <a:spcAft>
                <a:spcPts val="0"/>
              </a:spcAft>
              <a:buSzPts val="1100"/>
              <a:buNone/>
            </a:pPr>
            <a:endParaRPr lang="en-US"/>
          </a:p>
        </p:txBody>
      </p:sp>
      <p:sp>
        <p:nvSpPr>
          <p:cNvPr id="59" name="Google Shape;59;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80357488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Google Shape;65;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Aidan</a:t>
            </a:r>
          </a:p>
          <a:p>
            <a:pPr marL="0" lvl="0" indent="0" algn="l" rtl="0">
              <a:lnSpc>
                <a:spcPct val="100000"/>
              </a:lnSpc>
              <a:spcBef>
                <a:spcPts val="0"/>
              </a:spcBef>
              <a:spcAft>
                <a:spcPts val="0"/>
              </a:spcAft>
              <a:buSzPts val="1100"/>
              <a:buNone/>
            </a:pPr>
            <a:r>
              <a:rPr lang="en-US"/>
              <a:t>30 seconds</a:t>
            </a:r>
            <a:endParaRPr lang="en-US">
              <a:ea typeface="Calibri"/>
              <a:cs typeface="Calibri"/>
            </a:endParaRPr>
          </a:p>
          <a:p>
            <a:pPr marL="0" lvl="0" indent="0" algn="l" rtl="0">
              <a:lnSpc>
                <a:spcPct val="100000"/>
              </a:lnSpc>
              <a:spcBef>
                <a:spcPts val="0"/>
              </a:spcBef>
              <a:spcAft>
                <a:spcPts val="0"/>
              </a:spcAft>
              <a:buSzPts val="1100"/>
              <a:buNone/>
            </a:pPr>
            <a:endParaRPr lang="en-US"/>
          </a:p>
          <a:p>
            <a:pPr marL="0" marR="0" lvl="0" indent="0" algn="l" defTabSz="914400" rtl="0" eaLnBrk="1" fontAlgn="auto" latinLnBrk="0" hangingPunct="1">
              <a:lnSpc>
                <a:spcPct val="100000"/>
              </a:lnSpc>
              <a:spcBef>
                <a:spcPts val="0"/>
              </a:spcBef>
              <a:spcAft>
                <a:spcPts val="0"/>
              </a:spcAft>
              <a:buClrTx/>
              <a:buSzPts val="1100"/>
              <a:buFontTx/>
              <a:buNone/>
              <a:tabLst/>
              <a:defRPr/>
            </a:pPr>
            <a:r>
              <a:rPr lang="en-US"/>
              <a:t>Diagram showing subsystems – with labels showing subsystem owners</a:t>
            </a:r>
            <a:endParaRPr lang="en-US">
              <a:ea typeface="Calibri"/>
              <a:cs typeface="Calibri"/>
            </a:endParaRPr>
          </a:p>
          <a:p>
            <a:pPr marL="0" lvl="0" indent="0" algn="l" rtl="0">
              <a:lnSpc>
                <a:spcPct val="100000"/>
              </a:lnSpc>
              <a:spcBef>
                <a:spcPts val="0"/>
              </a:spcBef>
              <a:spcAft>
                <a:spcPts val="0"/>
              </a:spcAft>
              <a:buSzPts val="1100"/>
              <a:buNone/>
            </a:pPr>
            <a:endParaRPr lang="en-US"/>
          </a:p>
        </p:txBody>
      </p:sp>
      <p:sp>
        <p:nvSpPr>
          <p:cNvPr id="66" name="Google Shape;66;p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04124979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a:extLst>
            <a:ext uri="{FF2B5EF4-FFF2-40B4-BE49-F238E27FC236}">
              <a16:creationId xmlns:a16="http://schemas.microsoft.com/office/drawing/2014/main" id="{56E9AB95-AAF6-A7FA-025F-801DC4D08977}"/>
            </a:ext>
          </a:extLst>
        </p:cNvPr>
        <p:cNvGrpSpPr/>
        <p:nvPr/>
      </p:nvGrpSpPr>
      <p:grpSpPr>
        <a:xfrm>
          <a:off x="0" y="0"/>
          <a:ext cx="0" cy="0"/>
          <a:chOff x="0" y="0"/>
          <a:chExt cx="0" cy="0"/>
        </a:xfrm>
      </p:grpSpPr>
      <p:sp>
        <p:nvSpPr>
          <p:cNvPr id="65" name="Google Shape;65;p4:notes">
            <a:extLst>
              <a:ext uri="{FF2B5EF4-FFF2-40B4-BE49-F238E27FC236}">
                <a16:creationId xmlns:a16="http://schemas.microsoft.com/office/drawing/2014/main" id="{663B80B6-FC8E-6522-4097-89E872C331B8}"/>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Aidan</a:t>
            </a:r>
          </a:p>
          <a:p>
            <a:pPr marL="0" lvl="0" indent="0" algn="l" rtl="0">
              <a:lnSpc>
                <a:spcPct val="100000"/>
              </a:lnSpc>
              <a:spcBef>
                <a:spcPts val="0"/>
              </a:spcBef>
              <a:spcAft>
                <a:spcPts val="0"/>
              </a:spcAft>
              <a:buSzPts val="1100"/>
              <a:buNone/>
            </a:pPr>
            <a:r>
              <a:rPr lang="en-US"/>
              <a:t>90 seconds</a:t>
            </a:r>
            <a:endParaRPr lang="en-US">
              <a:ea typeface="Calibri"/>
              <a:cs typeface="Calibri"/>
            </a:endParaRPr>
          </a:p>
          <a:p>
            <a:pPr marL="0" marR="0" lvl="0" indent="0" algn="l" defTabSz="914400" rtl="0" eaLnBrk="1" fontAlgn="auto" latinLnBrk="0" hangingPunct="1">
              <a:lnSpc>
                <a:spcPct val="100000"/>
              </a:lnSpc>
              <a:spcBef>
                <a:spcPts val="0"/>
              </a:spcBef>
              <a:spcAft>
                <a:spcPts val="0"/>
              </a:spcAft>
              <a:buClrTx/>
              <a:buSzPts val="1100"/>
              <a:buFontTx/>
              <a:buNone/>
              <a:tabLst/>
              <a:defRPr/>
            </a:pPr>
            <a:endParaRPr lang="en-US">
              <a:ea typeface="Calibri"/>
              <a:cs typeface="Calibri"/>
            </a:endParaRPr>
          </a:p>
          <a:p>
            <a:pPr marL="0" lvl="0" indent="0" algn="l" rtl="0">
              <a:lnSpc>
                <a:spcPct val="100000"/>
              </a:lnSpc>
              <a:spcBef>
                <a:spcPts val="0"/>
              </a:spcBef>
              <a:spcAft>
                <a:spcPts val="0"/>
              </a:spcAft>
              <a:buSzPts val="1100"/>
              <a:buNone/>
            </a:pPr>
            <a:r>
              <a:rPr lang="en-US"/>
              <a:t>This should show the complete system – with picture of packaged solution or conceptual diagram of packaged solution.</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Show how it connects to the outside world (communication, interfaces).</a:t>
            </a:r>
          </a:p>
          <a:p>
            <a:pPr marL="0" lvl="0" indent="0" algn="l" rtl="0">
              <a:lnSpc>
                <a:spcPct val="100000"/>
              </a:lnSpc>
              <a:spcBef>
                <a:spcPts val="0"/>
              </a:spcBef>
              <a:spcAft>
                <a:spcPts val="0"/>
              </a:spcAft>
              <a:buSzPts val="1100"/>
              <a:buNone/>
            </a:pPr>
            <a:r>
              <a:rPr lang="en-US"/>
              <a:t>If appropriate show internal breakdown and interfaces.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SW projects should show data repository/</a:t>
            </a:r>
            <a:r>
              <a:rPr lang="en-US" err="1"/>
              <a:t>db</a:t>
            </a:r>
            <a:r>
              <a:rPr lang="en-US"/>
              <a:t>; mobile/web app connectivity; front end vs backend; and give representative screens users will see – real look-and-feel </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UPDATE This if necessary to show final system</a:t>
            </a:r>
          </a:p>
          <a:p>
            <a:pPr marL="0" lvl="0" indent="0" algn="l" rtl="0">
              <a:lnSpc>
                <a:spcPct val="100000"/>
              </a:lnSpc>
              <a:spcBef>
                <a:spcPts val="0"/>
              </a:spcBef>
              <a:spcAft>
                <a:spcPts val="0"/>
              </a:spcAft>
              <a:buSzPts val="1100"/>
              <a:buNone/>
            </a:pPr>
            <a:r>
              <a:rPr lang="en-US"/>
              <a:t>organization, environment, and users!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Unacceptable – not integrated</a:t>
            </a:r>
          </a:p>
          <a:p>
            <a:pPr marL="0" lvl="0" indent="0" algn="l" rtl="0">
              <a:lnSpc>
                <a:spcPct val="100000"/>
              </a:lnSpc>
              <a:spcBef>
                <a:spcPts val="0"/>
              </a:spcBef>
              <a:spcAft>
                <a:spcPts val="0"/>
              </a:spcAft>
              <a:buSzPts val="1100"/>
              <a:buNone/>
            </a:pPr>
            <a:r>
              <a:rPr lang="en-US"/>
              <a:t>Good – shows enclosure, integrated</a:t>
            </a:r>
          </a:p>
          <a:p>
            <a:pPr marL="0" lvl="0" indent="0" algn="l" rtl="0">
              <a:lnSpc>
                <a:spcPct val="100000"/>
              </a:lnSpc>
              <a:spcBef>
                <a:spcPts val="0"/>
              </a:spcBef>
              <a:spcAft>
                <a:spcPts val="0"/>
              </a:spcAft>
              <a:buSzPts val="1100"/>
              <a:buNone/>
            </a:pPr>
            <a:r>
              <a:rPr lang="en-US"/>
              <a:t>Perfect – Shows packaged amplifier, app for interface, and users headphones</a:t>
            </a:r>
          </a:p>
          <a:p>
            <a:pPr marL="0" lvl="0" indent="0" algn="l" rtl="0">
              <a:lnSpc>
                <a:spcPct val="100000"/>
              </a:lnSpc>
              <a:spcBef>
                <a:spcPts val="0"/>
              </a:spcBef>
              <a:spcAft>
                <a:spcPts val="0"/>
              </a:spcAft>
              <a:buSzPts val="1100"/>
              <a:buNone/>
            </a:pPr>
            <a:endParaRPr lang="en-US"/>
          </a:p>
        </p:txBody>
      </p:sp>
      <p:sp>
        <p:nvSpPr>
          <p:cNvPr id="66" name="Google Shape;66;p4:notes">
            <a:extLst>
              <a:ext uri="{FF2B5EF4-FFF2-40B4-BE49-F238E27FC236}">
                <a16:creationId xmlns:a16="http://schemas.microsoft.com/office/drawing/2014/main" id="{71715115-18CA-3EAF-48C7-CACFABB2632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53735381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a:extLst>
            <a:ext uri="{FF2B5EF4-FFF2-40B4-BE49-F238E27FC236}">
              <a16:creationId xmlns:a16="http://schemas.microsoft.com/office/drawing/2014/main" id="{3D993891-A7A1-5976-50A7-2CB5D7A73ABE}"/>
            </a:ext>
          </a:extLst>
        </p:cNvPr>
        <p:cNvGrpSpPr/>
        <p:nvPr/>
      </p:nvGrpSpPr>
      <p:grpSpPr>
        <a:xfrm>
          <a:off x="0" y="0"/>
          <a:ext cx="0" cy="0"/>
          <a:chOff x="0" y="0"/>
          <a:chExt cx="0" cy="0"/>
        </a:xfrm>
      </p:grpSpPr>
      <p:sp>
        <p:nvSpPr>
          <p:cNvPr id="65" name="Google Shape;65;p4:notes">
            <a:extLst>
              <a:ext uri="{FF2B5EF4-FFF2-40B4-BE49-F238E27FC236}">
                <a16:creationId xmlns:a16="http://schemas.microsoft.com/office/drawing/2014/main" id="{EFDC4F0E-BE8F-AC54-13F9-131E6603ECA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Aidan</a:t>
            </a:r>
          </a:p>
          <a:p>
            <a:pPr marL="0" lvl="0" indent="0" algn="l" rtl="0">
              <a:lnSpc>
                <a:spcPct val="100000"/>
              </a:lnSpc>
              <a:spcBef>
                <a:spcPts val="0"/>
              </a:spcBef>
              <a:spcAft>
                <a:spcPts val="0"/>
              </a:spcAft>
              <a:buSzPts val="1100"/>
              <a:buNone/>
            </a:pPr>
            <a:r>
              <a:rPr lang="en-US"/>
              <a:t>45 seconds</a:t>
            </a:r>
          </a:p>
          <a:p>
            <a:pPr marL="0" lvl="0" indent="0" algn="l" rtl="0">
              <a:lnSpc>
                <a:spcPct val="100000"/>
              </a:lnSpc>
              <a:spcBef>
                <a:spcPts val="0"/>
              </a:spcBef>
              <a:spcAft>
                <a:spcPts val="0"/>
              </a:spcAft>
              <a:buSzPts val="1100"/>
              <a:buNone/>
            </a:pPr>
            <a:endParaRPr lang="en-US"/>
          </a:p>
          <a:p>
            <a:pPr algn="l">
              <a:buNone/>
            </a:pPr>
            <a:r>
              <a:rPr lang="en-US" b="0" i="0">
                <a:solidFill>
                  <a:srgbClr val="000000"/>
                </a:solidFill>
                <a:effectLst/>
                <a:latin typeface="Arial" panose="020B0604020202020204" pitchFamily="34" charset="0"/>
              </a:rPr>
              <a:t>-Target or actual dates within or above boxes –</a:t>
            </a:r>
            <a:r>
              <a:rPr lang="en-US" b="0" i="0">
                <a:solidFill>
                  <a:srgbClr val="000000"/>
                </a:solidFill>
                <a:effectLst/>
                <a:latin typeface="Lato" panose="020F0502020204030203" pitchFamily="34" charset="0"/>
              </a:rPr>
              <a:t> </a:t>
            </a:r>
            <a:r>
              <a:rPr lang="en-US" b="0" i="0">
                <a:solidFill>
                  <a:srgbClr val="000000"/>
                </a:solidFill>
                <a:effectLst/>
                <a:latin typeface="Arial" panose="020B0604020202020204" pitchFamily="34" charset="0"/>
              </a:rPr>
              <a:t>green done, yellow underway, red in trouble, white not started</a:t>
            </a:r>
          </a:p>
          <a:p>
            <a:pPr algn="l">
              <a:buNone/>
            </a:pPr>
            <a:r>
              <a:rPr lang="en-US" b="0" i="0">
                <a:effectLst/>
                <a:latin typeface="Arial" panose="020B0604020202020204" pitchFamily="34" charset="0"/>
              </a:rPr>
              <a:t>-Just quick overview...do not talk about work completed weeks ago, concentrate on past few weeks and upcoming activity.</a:t>
            </a:r>
            <a:br>
              <a:rPr lang="en-US"/>
            </a:br>
            <a:r>
              <a:rPr lang="en-US" b="0" i="0">
                <a:effectLst/>
                <a:latin typeface="Arial" panose="020B0604020202020204" pitchFamily="34" charset="0"/>
              </a:rPr>
              <a:t>-Save detail for individual team member updates and execution/validation plan</a:t>
            </a:r>
            <a:endParaRPr lang="en-US" b="0" i="0">
              <a:solidFill>
                <a:srgbClr val="000000"/>
              </a:solidFill>
              <a:effectLst/>
              <a:latin typeface="Lato" panose="020F0502020204030203" pitchFamily="34" charset="0"/>
            </a:endParaRPr>
          </a:p>
          <a:p>
            <a:pPr>
              <a:buNone/>
            </a:pPr>
            <a:endParaRPr lang="en-US"/>
          </a:p>
        </p:txBody>
      </p:sp>
      <p:sp>
        <p:nvSpPr>
          <p:cNvPr id="66" name="Google Shape;66;p4:notes">
            <a:extLst>
              <a:ext uri="{FF2B5EF4-FFF2-40B4-BE49-F238E27FC236}">
                <a16:creationId xmlns:a16="http://schemas.microsoft.com/office/drawing/2014/main" id="{6141B0F4-5DB6-C094-043B-22DCFF5AD0F8}"/>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5004335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a:extLst>
            <a:ext uri="{FF2B5EF4-FFF2-40B4-BE49-F238E27FC236}">
              <a16:creationId xmlns:a16="http://schemas.microsoft.com/office/drawing/2014/main" id="{E1915081-06AF-63AE-656D-532A58C13ECE}"/>
            </a:ext>
          </a:extLst>
        </p:cNvPr>
        <p:cNvGrpSpPr/>
        <p:nvPr/>
      </p:nvGrpSpPr>
      <p:grpSpPr>
        <a:xfrm>
          <a:off x="0" y="0"/>
          <a:ext cx="0" cy="0"/>
          <a:chOff x="0" y="0"/>
          <a:chExt cx="0" cy="0"/>
        </a:xfrm>
      </p:grpSpPr>
      <p:sp>
        <p:nvSpPr>
          <p:cNvPr id="79" name="Google Shape;79;p5:notes">
            <a:extLst>
              <a:ext uri="{FF2B5EF4-FFF2-40B4-BE49-F238E27FC236}">
                <a16:creationId xmlns:a16="http://schemas.microsoft.com/office/drawing/2014/main" id="{D7341C8D-C8BB-0B98-A61C-41C3D148679F}"/>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Mackenzie</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For 5th review Accomplishments should include system testing and specific validation scenarios results:</a:t>
            </a:r>
          </a:p>
          <a:p>
            <a:pPr marL="0" lvl="0" indent="0" algn="l" rtl="0">
              <a:lnSpc>
                <a:spcPct val="100000"/>
              </a:lnSpc>
              <a:spcBef>
                <a:spcPts val="0"/>
              </a:spcBef>
              <a:spcAft>
                <a:spcPts val="0"/>
              </a:spcAft>
              <a:buSzPts val="1100"/>
              <a:buNone/>
            </a:pPr>
            <a:r>
              <a:rPr lang="en-US"/>
              <a:t>-“Validated correct system operation for temperatures from 25C to 50C”</a:t>
            </a:r>
          </a:p>
          <a:p>
            <a:pPr marL="0" lvl="0" indent="0" algn="l" rtl="0">
              <a:lnSpc>
                <a:spcPct val="100000"/>
              </a:lnSpc>
              <a:spcBef>
                <a:spcPts val="0"/>
              </a:spcBef>
              <a:spcAft>
                <a:spcPts val="0"/>
              </a:spcAft>
              <a:buSzPts val="1100"/>
              <a:buNone/>
            </a:pPr>
            <a:r>
              <a:rPr lang="en-US"/>
              <a:t>-“Completed battery lifetime system test for maximum workload and simple workload cases”</a:t>
            </a:r>
          </a:p>
          <a:p>
            <a:pPr marL="0" lvl="0" indent="0" algn="l" rtl="0">
              <a:lnSpc>
                <a:spcPct val="100000"/>
              </a:lnSpc>
              <a:spcBef>
                <a:spcPts val="0"/>
              </a:spcBef>
              <a:spcAft>
                <a:spcPts val="0"/>
              </a:spcAft>
              <a:buSzPts val="1100"/>
              <a:buNone/>
            </a:pPr>
            <a:r>
              <a:rPr lang="en-US"/>
              <a:t>-“Validated back end database loss and recovery”</a:t>
            </a:r>
          </a:p>
          <a:p>
            <a:pPr marL="0" lvl="0" indent="0" algn="l" rtl="0">
              <a:lnSpc>
                <a:spcPct val="100000"/>
              </a:lnSpc>
              <a:spcBef>
                <a:spcPts val="0"/>
              </a:spcBef>
              <a:spcAft>
                <a:spcPts val="0"/>
              </a:spcAft>
              <a:buSzPts val="1100"/>
              <a:buNone/>
            </a:pPr>
            <a:r>
              <a:rPr lang="en-US"/>
              <a:t>-“Tested image detection in flight Pi-4 on drone with detection accuracy of XX”</a:t>
            </a:r>
          </a:p>
          <a:p>
            <a:pPr marL="0" lvl="0" indent="0" algn="l" rtl="0">
              <a:lnSpc>
                <a:spcPct val="100000"/>
              </a:lnSpc>
              <a:spcBef>
                <a:spcPts val="0"/>
              </a:spcBef>
              <a:spcAft>
                <a:spcPts val="0"/>
              </a:spcAft>
              <a:buSzPts val="1100"/>
              <a:buNone/>
            </a:pPr>
            <a:r>
              <a:rPr lang="en-US"/>
              <a:t>-“Validated all app error handling for valve failures”</a:t>
            </a:r>
          </a:p>
          <a:p>
            <a:pPr marL="0" lvl="0" indent="0" algn="l" rtl="0">
              <a:lnSpc>
                <a:spcPct val="100000"/>
              </a:lnSpc>
              <a:spcBef>
                <a:spcPts val="0"/>
              </a:spcBef>
              <a:spcAft>
                <a:spcPts val="0"/>
              </a:spcAft>
              <a:buSzPts val="1100"/>
              <a:buNone/>
            </a:pPr>
            <a:r>
              <a:rPr lang="en-US"/>
              <a:t>-“ON-GOING 5 day field test of monitoring system”</a:t>
            </a:r>
          </a:p>
          <a:p>
            <a:pPr marL="0" lvl="0" indent="0" algn="l" rtl="0">
              <a:lnSpc>
                <a:spcPct val="100000"/>
              </a:lnSpc>
              <a:spcBef>
                <a:spcPts val="0"/>
              </a:spcBef>
              <a:spcAft>
                <a:spcPts val="0"/>
              </a:spcAft>
              <a:buSzPts val="1100"/>
              <a:buNone/>
            </a:pPr>
            <a:r>
              <a:rPr lang="en-US"/>
              <a:t>-“Developing validation scenarios for mobile user operating through App and dispatcher functions through web app interface</a:t>
            </a:r>
          </a:p>
        </p:txBody>
      </p:sp>
      <p:sp>
        <p:nvSpPr>
          <p:cNvPr id="80" name="Google Shape;80;p5:notes">
            <a:extLst>
              <a:ext uri="{FF2B5EF4-FFF2-40B4-BE49-F238E27FC236}">
                <a16:creationId xmlns:a16="http://schemas.microsoft.com/office/drawing/2014/main" id="{C96DC068-003E-6C81-F8EB-CA6DE30EE93B}"/>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00470828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a:extLst>
            <a:ext uri="{FF2B5EF4-FFF2-40B4-BE49-F238E27FC236}">
              <a16:creationId xmlns:a16="http://schemas.microsoft.com/office/drawing/2014/main" id="{E4EE696D-C79A-0A66-833A-1741FF8F2071}"/>
            </a:ext>
          </a:extLst>
        </p:cNvPr>
        <p:cNvGrpSpPr/>
        <p:nvPr/>
      </p:nvGrpSpPr>
      <p:grpSpPr>
        <a:xfrm>
          <a:off x="0" y="0"/>
          <a:ext cx="0" cy="0"/>
          <a:chOff x="0" y="0"/>
          <a:chExt cx="0" cy="0"/>
        </a:xfrm>
      </p:grpSpPr>
      <p:sp>
        <p:nvSpPr>
          <p:cNvPr id="79" name="Google Shape;79;p5:notes">
            <a:extLst>
              <a:ext uri="{FF2B5EF4-FFF2-40B4-BE49-F238E27FC236}">
                <a16:creationId xmlns:a16="http://schemas.microsoft.com/office/drawing/2014/main" id="{89D0FBFB-6322-8B23-EE75-6965F334F28A}"/>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Andrew</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For 5th review Accomplishments should include system testing and specific validation scenarios results:</a:t>
            </a:r>
          </a:p>
          <a:p>
            <a:pPr marL="0" lvl="0" indent="0" algn="l" rtl="0">
              <a:lnSpc>
                <a:spcPct val="100000"/>
              </a:lnSpc>
              <a:spcBef>
                <a:spcPts val="0"/>
              </a:spcBef>
              <a:spcAft>
                <a:spcPts val="0"/>
              </a:spcAft>
              <a:buSzPts val="1100"/>
              <a:buNone/>
            </a:pPr>
            <a:r>
              <a:rPr lang="en-US"/>
              <a:t>-“Validated correct system operation for temperatures from 25C to 50C”</a:t>
            </a:r>
          </a:p>
          <a:p>
            <a:pPr marL="0" lvl="0" indent="0" algn="l" rtl="0">
              <a:lnSpc>
                <a:spcPct val="100000"/>
              </a:lnSpc>
              <a:spcBef>
                <a:spcPts val="0"/>
              </a:spcBef>
              <a:spcAft>
                <a:spcPts val="0"/>
              </a:spcAft>
              <a:buSzPts val="1100"/>
              <a:buNone/>
            </a:pPr>
            <a:r>
              <a:rPr lang="en-US"/>
              <a:t>-“Completed battery lifetime system test for maximum workload and simple workload cases”</a:t>
            </a:r>
          </a:p>
          <a:p>
            <a:pPr marL="0" lvl="0" indent="0" algn="l" rtl="0">
              <a:lnSpc>
                <a:spcPct val="100000"/>
              </a:lnSpc>
              <a:spcBef>
                <a:spcPts val="0"/>
              </a:spcBef>
              <a:spcAft>
                <a:spcPts val="0"/>
              </a:spcAft>
              <a:buSzPts val="1100"/>
              <a:buNone/>
            </a:pPr>
            <a:r>
              <a:rPr lang="en-US"/>
              <a:t>-“Validated back end database loss and recovery”</a:t>
            </a:r>
          </a:p>
          <a:p>
            <a:pPr marL="0" lvl="0" indent="0" algn="l" rtl="0">
              <a:lnSpc>
                <a:spcPct val="100000"/>
              </a:lnSpc>
              <a:spcBef>
                <a:spcPts val="0"/>
              </a:spcBef>
              <a:spcAft>
                <a:spcPts val="0"/>
              </a:spcAft>
              <a:buSzPts val="1100"/>
              <a:buNone/>
            </a:pPr>
            <a:r>
              <a:rPr lang="en-US"/>
              <a:t>-“Tested image detection in flight Pi-4 on drone with detection accuracy of XX”</a:t>
            </a:r>
          </a:p>
          <a:p>
            <a:pPr marL="0" lvl="0" indent="0" algn="l" rtl="0">
              <a:lnSpc>
                <a:spcPct val="100000"/>
              </a:lnSpc>
              <a:spcBef>
                <a:spcPts val="0"/>
              </a:spcBef>
              <a:spcAft>
                <a:spcPts val="0"/>
              </a:spcAft>
              <a:buSzPts val="1100"/>
              <a:buNone/>
            </a:pPr>
            <a:r>
              <a:rPr lang="en-US"/>
              <a:t>-“Validated all app error handling for valve failures”</a:t>
            </a:r>
          </a:p>
          <a:p>
            <a:pPr marL="0" lvl="0" indent="0" algn="l" rtl="0">
              <a:lnSpc>
                <a:spcPct val="100000"/>
              </a:lnSpc>
              <a:spcBef>
                <a:spcPts val="0"/>
              </a:spcBef>
              <a:spcAft>
                <a:spcPts val="0"/>
              </a:spcAft>
              <a:buSzPts val="1100"/>
              <a:buNone/>
            </a:pPr>
            <a:r>
              <a:rPr lang="en-US"/>
              <a:t>-“ON-GOING 5 day field test of monitoring system”</a:t>
            </a:r>
          </a:p>
          <a:p>
            <a:pPr marL="0" lvl="0" indent="0" algn="l" rtl="0">
              <a:lnSpc>
                <a:spcPct val="100000"/>
              </a:lnSpc>
              <a:spcBef>
                <a:spcPts val="0"/>
              </a:spcBef>
              <a:spcAft>
                <a:spcPts val="0"/>
              </a:spcAft>
              <a:buSzPts val="1100"/>
              <a:buNone/>
            </a:pPr>
            <a:r>
              <a:rPr lang="en-US"/>
              <a:t>-“Developing validation scenarios for mobile user operating through App and dispatcher functions through web app interface</a:t>
            </a:r>
          </a:p>
        </p:txBody>
      </p:sp>
      <p:sp>
        <p:nvSpPr>
          <p:cNvPr id="80" name="Google Shape;80;p5:notes">
            <a:extLst>
              <a:ext uri="{FF2B5EF4-FFF2-40B4-BE49-F238E27FC236}">
                <a16:creationId xmlns:a16="http://schemas.microsoft.com/office/drawing/2014/main" id="{C79A9323-CE33-9A3D-ABC9-A57865CF75C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37833450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a:extLst>
            <a:ext uri="{FF2B5EF4-FFF2-40B4-BE49-F238E27FC236}">
              <a16:creationId xmlns:a16="http://schemas.microsoft.com/office/drawing/2014/main" id="{62AE6741-C027-DAD6-70F6-F05BCF294AC9}"/>
            </a:ext>
          </a:extLst>
        </p:cNvPr>
        <p:cNvGrpSpPr/>
        <p:nvPr/>
      </p:nvGrpSpPr>
      <p:grpSpPr>
        <a:xfrm>
          <a:off x="0" y="0"/>
          <a:ext cx="0" cy="0"/>
          <a:chOff x="0" y="0"/>
          <a:chExt cx="0" cy="0"/>
        </a:xfrm>
      </p:grpSpPr>
      <p:sp>
        <p:nvSpPr>
          <p:cNvPr id="79" name="Google Shape;79;p5:notes">
            <a:extLst>
              <a:ext uri="{FF2B5EF4-FFF2-40B4-BE49-F238E27FC236}">
                <a16:creationId xmlns:a16="http://schemas.microsoft.com/office/drawing/2014/main" id="{372682D1-D0D1-25A7-1104-4F06A61CF61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Aidan</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For 5th review Accomplishments should include system testing and specific validation scenarios results:</a:t>
            </a:r>
          </a:p>
          <a:p>
            <a:pPr marL="0" lvl="0" indent="0" algn="l" rtl="0">
              <a:lnSpc>
                <a:spcPct val="100000"/>
              </a:lnSpc>
              <a:spcBef>
                <a:spcPts val="0"/>
              </a:spcBef>
              <a:spcAft>
                <a:spcPts val="0"/>
              </a:spcAft>
              <a:buSzPts val="1100"/>
              <a:buNone/>
            </a:pPr>
            <a:r>
              <a:rPr lang="en-US"/>
              <a:t>-“Validated correct system operation for temperatures from 25C to 50C”</a:t>
            </a:r>
          </a:p>
          <a:p>
            <a:pPr marL="0" lvl="0" indent="0" algn="l" rtl="0">
              <a:lnSpc>
                <a:spcPct val="100000"/>
              </a:lnSpc>
              <a:spcBef>
                <a:spcPts val="0"/>
              </a:spcBef>
              <a:spcAft>
                <a:spcPts val="0"/>
              </a:spcAft>
              <a:buSzPts val="1100"/>
              <a:buNone/>
            </a:pPr>
            <a:r>
              <a:rPr lang="en-US"/>
              <a:t>-“Completed battery lifetime system test for maximum workload and simple workload cases”</a:t>
            </a:r>
          </a:p>
          <a:p>
            <a:pPr marL="0" lvl="0" indent="0" algn="l" rtl="0">
              <a:lnSpc>
                <a:spcPct val="100000"/>
              </a:lnSpc>
              <a:spcBef>
                <a:spcPts val="0"/>
              </a:spcBef>
              <a:spcAft>
                <a:spcPts val="0"/>
              </a:spcAft>
              <a:buSzPts val="1100"/>
              <a:buNone/>
            </a:pPr>
            <a:r>
              <a:rPr lang="en-US"/>
              <a:t>-“Validated back end database loss and recovery”</a:t>
            </a:r>
          </a:p>
          <a:p>
            <a:pPr marL="0" lvl="0" indent="0" algn="l" rtl="0">
              <a:lnSpc>
                <a:spcPct val="100000"/>
              </a:lnSpc>
              <a:spcBef>
                <a:spcPts val="0"/>
              </a:spcBef>
              <a:spcAft>
                <a:spcPts val="0"/>
              </a:spcAft>
              <a:buSzPts val="1100"/>
              <a:buNone/>
            </a:pPr>
            <a:r>
              <a:rPr lang="en-US"/>
              <a:t>-“Tested image detection in flight Pi-4 on drone with detection accuracy of XX”</a:t>
            </a:r>
          </a:p>
          <a:p>
            <a:pPr marL="0" lvl="0" indent="0" algn="l" rtl="0">
              <a:lnSpc>
                <a:spcPct val="100000"/>
              </a:lnSpc>
              <a:spcBef>
                <a:spcPts val="0"/>
              </a:spcBef>
              <a:spcAft>
                <a:spcPts val="0"/>
              </a:spcAft>
              <a:buSzPts val="1100"/>
              <a:buNone/>
            </a:pPr>
            <a:r>
              <a:rPr lang="en-US"/>
              <a:t>-“Validated all app error handling for valve failures”</a:t>
            </a:r>
          </a:p>
          <a:p>
            <a:pPr marL="0" lvl="0" indent="0" algn="l" rtl="0">
              <a:lnSpc>
                <a:spcPct val="100000"/>
              </a:lnSpc>
              <a:spcBef>
                <a:spcPts val="0"/>
              </a:spcBef>
              <a:spcAft>
                <a:spcPts val="0"/>
              </a:spcAft>
              <a:buSzPts val="1100"/>
              <a:buNone/>
            </a:pPr>
            <a:r>
              <a:rPr lang="en-US"/>
              <a:t>-“ON-GOING 5 day field test of monitoring system”</a:t>
            </a:r>
          </a:p>
          <a:p>
            <a:pPr marL="0" lvl="0" indent="0" algn="l" rtl="0">
              <a:lnSpc>
                <a:spcPct val="100000"/>
              </a:lnSpc>
              <a:spcBef>
                <a:spcPts val="0"/>
              </a:spcBef>
              <a:spcAft>
                <a:spcPts val="0"/>
              </a:spcAft>
              <a:buSzPts val="1100"/>
              <a:buNone/>
            </a:pPr>
            <a:r>
              <a:rPr lang="en-US"/>
              <a:t>-“Developing validation scenarios for mobile user operating through App and dispatcher functions through web app interface</a:t>
            </a:r>
          </a:p>
        </p:txBody>
      </p:sp>
      <p:sp>
        <p:nvSpPr>
          <p:cNvPr id="80" name="Google Shape;80;p5:notes">
            <a:extLst>
              <a:ext uri="{FF2B5EF4-FFF2-40B4-BE49-F238E27FC236}">
                <a16:creationId xmlns:a16="http://schemas.microsoft.com/office/drawing/2014/main" id="{B901CCEE-FF37-93D1-C4B7-8CBEF1BF5F2E}"/>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21227151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a:extLst>
            <a:ext uri="{FF2B5EF4-FFF2-40B4-BE49-F238E27FC236}">
              <a16:creationId xmlns:a16="http://schemas.microsoft.com/office/drawing/2014/main" id="{1E58E8D7-BC92-1761-429E-3BB01BB6D830}"/>
            </a:ext>
          </a:extLst>
        </p:cNvPr>
        <p:cNvGrpSpPr/>
        <p:nvPr/>
      </p:nvGrpSpPr>
      <p:grpSpPr>
        <a:xfrm>
          <a:off x="0" y="0"/>
          <a:ext cx="0" cy="0"/>
          <a:chOff x="0" y="0"/>
          <a:chExt cx="0" cy="0"/>
        </a:xfrm>
      </p:grpSpPr>
      <p:sp>
        <p:nvSpPr>
          <p:cNvPr id="79" name="Google Shape;79;p5:notes">
            <a:extLst>
              <a:ext uri="{FF2B5EF4-FFF2-40B4-BE49-F238E27FC236}">
                <a16:creationId xmlns:a16="http://schemas.microsoft.com/office/drawing/2014/main" id="{E17684E8-91F4-BE70-1506-AA0095F1202C}"/>
              </a:ext>
            </a:extLst>
          </p:cNvPr>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a:t>Ryan</a:t>
            </a:r>
          </a:p>
          <a:p>
            <a:pPr marL="0" lvl="0" indent="0" algn="l" rtl="0">
              <a:lnSpc>
                <a:spcPct val="100000"/>
              </a:lnSpc>
              <a:spcBef>
                <a:spcPts val="0"/>
              </a:spcBef>
              <a:spcAft>
                <a:spcPts val="0"/>
              </a:spcAft>
              <a:buSzPts val="1100"/>
              <a:buNone/>
            </a:pPr>
            <a:r>
              <a:rPr lang="en-US"/>
              <a:t>30 seconds</a:t>
            </a:r>
          </a:p>
          <a:p>
            <a:pPr marL="0" lvl="0" indent="0" algn="l" rtl="0">
              <a:lnSpc>
                <a:spcPct val="100000"/>
              </a:lnSpc>
              <a:spcBef>
                <a:spcPts val="0"/>
              </a:spcBef>
              <a:spcAft>
                <a:spcPts val="0"/>
              </a:spcAft>
              <a:buSzPts val="1100"/>
              <a:buNone/>
            </a:pPr>
            <a:endParaRPr lang="en-US"/>
          </a:p>
          <a:p>
            <a:pPr marL="0" lvl="0" indent="0" algn="l" rtl="0">
              <a:lnSpc>
                <a:spcPct val="100000"/>
              </a:lnSpc>
              <a:spcBef>
                <a:spcPts val="0"/>
              </a:spcBef>
              <a:spcAft>
                <a:spcPts val="0"/>
              </a:spcAft>
              <a:buSzPts val="1100"/>
              <a:buNone/>
            </a:pPr>
            <a:r>
              <a:rPr lang="en-US"/>
              <a:t>For 5th review Accomplishments should include system testing and specific validation scenarios results:</a:t>
            </a:r>
          </a:p>
          <a:p>
            <a:pPr marL="0" lvl="0" indent="0" algn="l" rtl="0">
              <a:lnSpc>
                <a:spcPct val="100000"/>
              </a:lnSpc>
              <a:spcBef>
                <a:spcPts val="0"/>
              </a:spcBef>
              <a:spcAft>
                <a:spcPts val="0"/>
              </a:spcAft>
              <a:buSzPts val="1100"/>
              <a:buNone/>
            </a:pPr>
            <a:r>
              <a:rPr lang="en-US"/>
              <a:t>-“Validated correct system operation for temperatures from 25C to 50C”</a:t>
            </a:r>
          </a:p>
          <a:p>
            <a:pPr marL="0" lvl="0" indent="0" algn="l" rtl="0">
              <a:lnSpc>
                <a:spcPct val="100000"/>
              </a:lnSpc>
              <a:spcBef>
                <a:spcPts val="0"/>
              </a:spcBef>
              <a:spcAft>
                <a:spcPts val="0"/>
              </a:spcAft>
              <a:buSzPts val="1100"/>
              <a:buNone/>
            </a:pPr>
            <a:r>
              <a:rPr lang="en-US"/>
              <a:t>-“Completed battery lifetime system test for maximum workload and simple workload cases”</a:t>
            </a:r>
          </a:p>
          <a:p>
            <a:pPr marL="0" lvl="0" indent="0" algn="l" rtl="0">
              <a:lnSpc>
                <a:spcPct val="100000"/>
              </a:lnSpc>
              <a:spcBef>
                <a:spcPts val="0"/>
              </a:spcBef>
              <a:spcAft>
                <a:spcPts val="0"/>
              </a:spcAft>
              <a:buSzPts val="1100"/>
              <a:buNone/>
            </a:pPr>
            <a:r>
              <a:rPr lang="en-US"/>
              <a:t>-“Validated back end database loss and recovery”</a:t>
            </a:r>
          </a:p>
          <a:p>
            <a:pPr marL="0" lvl="0" indent="0" algn="l" rtl="0">
              <a:lnSpc>
                <a:spcPct val="100000"/>
              </a:lnSpc>
              <a:spcBef>
                <a:spcPts val="0"/>
              </a:spcBef>
              <a:spcAft>
                <a:spcPts val="0"/>
              </a:spcAft>
              <a:buSzPts val="1100"/>
              <a:buNone/>
            </a:pPr>
            <a:r>
              <a:rPr lang="en-US"/>
              <a:t>-“Tested image detection in flight Pi-4 on drone with detection accuracy of XX”</a:t>
            </a:r>
          </a:p>
          <a:p>
            <a:pPr marL="0" lvl="0" indent="0" algn="l" rtl="0">
              <a:lnSpc>
                <a:spcPct val="100000"/>
              </a:lnSpc>
              <a:spcBef>
                <a:spcPts val="0"/>
              </a:spcBef>
              <a:spcAft>
                <a:spcPts val="0"/>
              </a:spcAft>
              <a:buSzPts val="1100"/>
              <a:buNone/>
            </a:pPr>
            <a:r>
              <a:rPr lang="en-US"/>
              <a:t>-“Validated all app error handling for valve failures”</a:t>
            </a:r>
          </a:p>
          <a:p>
            <a:pPr marL="0" lvl="0" indent="0" algn="l" rtl="0">
              <a:lnSpc>
                <a:spcPct val="100000"/>
              </a:lnSpc>
              <a:spcBef>
                <a:spcPts val="0"/>
              </a:spcBef>
              <a:spcAft>
                <a:spcPts val="0"/>
              </a:spcAft>
              <a:buSzPts val="1100"/>
              <a:buNone/>
            </a:pPr>
            <a:r>
              <a:rPr lang="en-US"/>
              <a:t>-“ON-GOING 5 day field test of monitoring system”</a:t>
            </a:r>
          </a:p>
          <a:p>
            <a:pPr marL="0" lvl="0" indent="0" algn="l" rtl="0">
              <a:lnSpc>
                <a:spcPct val="100000"/>
              </a:lnSpc>
              <a:spcBef>
                <a:spcPts val="0"/>
              </a:spcBef>
              <a:spcAft>
                <a:spcPts val="0"/>
              </a:spcAft>
              <a:buSzPts val="1100"/>
              <a:buNone/>
            </a:pPr>
            <a:r>
              <a:rPr lang="en-US"/>
              <a:t>-“Developing validation scenarios for mobile user operating through App and dispatcher functions through web app interface</a:t>
            </a:r>
          </a:p>
          <a:p>
            <a:pPr marL="0" lvl="0" indent="0" algn="l" rtl="0">
              <a:lnSpc>
                <a:spcPct val="100000"/>
              </a:lnSpc>
              <a:spcBef>
                <a:spcPts val="0"/>
              </a:spcBef>
              <a:spcAft>
                <a:spcPts val="0"/>
              </a:spcAft>
              <a:buSzPts val="1100"/>
              <a:buNone/>
            </a:pPr>
            <a:endParaRPr/>
          </a:p>
        </p:txBody>
      </p:sp>
      <p:sp>
        <p:nvSpPr>
          <p:cNvPr id="80" name="Google Shape;80;p5:notes">
            <a:extLst>
              <a:ext uri="{FF2B5EF4-FFF2-40B4-BE49-F238E27FC236}">
                <a16:creationId xmlns:a16="http://schemas.microsoft.com/office/drawing/2014/main" id="{A0E61523-51C4-1051-2801-1B4BA94C3345}"/>
              </a:ext>
            </a:extLst>
          </p:cNvPr>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extLst>
      <p:ext uri="{BB962C8B-B14F-4D97-AF65-F5344CB8AC3E}">
        <p14:creationId xmlns:p14="http://schemas.microsoft.com/office/powerpoint/2010/main" val="132956342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rotWithShape="1">
          <a:blip r:embed="rId2" cstate="print">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969582" y="2130425"/>
            <a:ext cx="4488617" cy="1470025"/>
          </a:xfrm>
        </p:spPr>
        <p:txBody>
          <a:bodyPr>
            <a:normAutofit/>
          </a:bodyPr>
          <a:lstStyle>
            <a:lvl1pPr algn="r">
              <a:defRPr sz="3600" b="1">
                <a:solidFill>
                  <a:schemeClr val="bg1"/>
                </a:solidFill>
              </a:defRPr>
            </a:lvl1pPr>
          </a:lstStyle>
          <a:p>
            <a:r>
              <a:rPr lang="en-US"/>
              <a:t>Click to edit Master title style</a:t>
            </a:r>
          </a:p>
        </p:txBody>
      </p:sp>
      <p:sp>
        <p:nvSpPr>
          <p:cNvPr id="3" name="Subtitle 2"/>
          <p:cNvSpPr>
            <a:spLocks noGrp="1"/>
          </p:cNvSpPr>
          <p:nvPr>
            <p:ph type="subTitle" idx="1"/>
          </p:nvPr>
        </p:nvSpPr>
        <p:spPr>
          <a:xfrm>
            <a:off x="3124200" y="3886200"/>
            <a:ext cx="5333999" cy="1752600"/>
          </a:xfrm>
        </p:spPr>
        <p:txBody>
          <a:bodyPr>
            <a:normAutofit/>
          </a:bodyPr>
          <a:lstStyle>
            <a:lvl1pPr marL="0" indent="0" algn="r">
              <a:buNone/>
              <a:defRPr sz="28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7181039F-CB0C-E14D-A7EF-3BACE2CEF4EA}" type="datetimeFigureOut">
              <a:rPr lang="en-US" smtClean="0"/>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143658581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bg>
      <p:bgPr>
        <a:blipFill rotWithShape="1">
          <a:blip r:embed="rId2" cstate="print">
            <a:extLst>
              <a:ext uri="{28A0092B-C50C-407E-A947-70E740481C1C}">
                <a14:useLocalDpi xmlns:a14="http://schemas.microsoft.com/office/drawing/2010/main"/>
              </a:ext>
            </a:extLst>
          </a:blip>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57200" y="1049177"/>
            <a:ext cx="8229600" cy="803756"/>
          </a:xfrm>
        </p:spPr>
        <p:txBody>
          <a:bodyPr>
            <a:normAutofit/>
          </a:bodyPr>
          <a:lstStyle>
            <a:lvl1pPr algn="ctr">
              <a:defRPr sz="3200" b="1"/>
            </a:lvl1pPr>
          </a:lstStyle>
          <a:p>
            <a:r>
              <a:rPr lang="en-US"/>
              <a:t>Click to edit Master title style</a:t>
            </a:r>
          </a:p>
        </p:txBody>
      </p:sp>
      <p:sp>
        <p:nvSpPr>
          <p:cNvPr id="3" name="Content Placeholder 2"/>
          <p:cNvSpPr>
            <a:spLocks noGrp="1"/>
          </p:cNvSpPr>
          <p:nvPr>
            <p:ph idx="1"/>
          </p:nvPr>
        </p:nvSpPr>
        <p:spPr>
          <a:xfrm>
            <a:off x="457200" y="2049270"/>
            <a:ext cx="8229600" cy="40768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7181039F-CB0C-E14D-A7EF-3BACE2CEF4EA}" type="datetimeFigureOut">
              <a:rPr lang="en-US" smtClean="0"/>
              <a:t>4/24/2025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94265A6-8BBF-864B-863C-9248948DDB56}" type="slidenum">
              <a:rPr lang="en-US" smtClean="0"/>
              <a:t>‹#›</a:t>
            </a:fld>
            <a:endParaRPr lang="en-US"/>
          </a:p>
        </p:txBody>
      </p:sp>
      <p:pic>
        <p:nvPicPr>
          <p:cNvPr id="7" name="Picture 6" descr="DLCOE_logo_HWHT.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450851" y="234146"/>
            <a:ext cx="2443865" cy="412601"/>
          </a:xfrm>
          <a:prstGeom prst="rect">
            <a:avLst/>
          </a:prstGeom>
        </p:spPr>
      </p:pic>
    </p:spTree>
    <p:extLst>
      <p:ext uri="{BB962C8B-B14F-4D97-AF65-F5344CB8AC3E}">
        <p14:creationId xmlns:p14="http://schemas.microsoft.com/office/powerpoint/2010/main" val="36396715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975644"/>
            <a:ext cx="4038600" cy="4150519"/>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975644"/>
            <a:ext cx="4038600" cy="4150519"/>
          </a:xfrm>
        </p:spPr>
        <p:txBody>
          <a:bodyPr/>
          <a:lstStyle>
            <a:lvl1pPr>
              <a:defRPr sz="24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7181039F-CB0C-E14D-A7EF-3BACE2CEF4EA}" type="datetimeFigureOut">
              <a:rPr lang="en-US" smtClean="0"/>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
        <p:nvSpPr>
          <p:cNvPr id="8" name="Title 1"/>
          <p:cNvSpPr>
            <a:spLocks noGrp="1"/>
          </p:cNvSpPr>
          <p:nvPr>
            <p:ph type="title"/>
          </p:nvPr>
        </p:nvSpPr>
        <p:spPr>
          <a:xfrm>
            <a:off x="457200" y="1049177"/>
            <a:ext cx="8229600" cy="803756"/>
          </a:xfrm>
        </p:spPr>
        <p:txBody>
          <a:bodyPr>
            <a:normAutofit/>
          </a:bodyPr>
          <a:lstStyle>
            <a:lvl1pPr algn="ctr">
              <a:defRPr sz="3200" b="1"/>
            </a:lvl1pPr>
          </a:lstStyle>
          <a:p>
            <a:r>
              <a:rPr lang="en-US"/>
              <a:t>Click to edit Master title style</a:t>
            </a:r>
          </a:p>
        </p:txBody>
      </p:sp>
    </p:spTree>
    <p:extLst>
      <p:ext uri="{BB962C8B-B14F-4D97-AF65-F5344CB8AC3E}">
        <p14:creationId xmlns:p14="http://schemas.microsoft.com/office/powerpoint/2010/main" val="220168510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457200" y="2900649"/>
            <a:ext cx="8229600" cy="1143000"/>
          </a:xfrm>
        </p:spPr>
        <p:txBody>
          <a:bodyPr>
            <a:normAutofit/>
          </a:bodyPr>
          <a:lstStyle>
            <a:lvl1pPr>
              <a:defRPr sz="4000" b="1"/>
            </a:lvl1pPr>
          </a:lstStyle>
          <a:p>
            <a:r>
              <a:rPr lang="en-US"/>
              <a:t>Click to edit Master title style</a:t>
            </a:r>
          </a:p>
        </p:txBody>
      </p:sp>
      <p:sp>
        <p:nvSpPr>
          <p:cNvPr id="3" name="Date Placeholder 2"/>
          <p:cNvSpPr>
            <a:spLocks noGrp="1"/>
          </p:cNvSpPr>
          <p:nvPr>
            <p:ph type="dt" sz="half" idx="10"/>
          </p:nvPr>
        </p:nvSpPr>
        <p:spPr/>
        <p:txBody>
          <a:bodyPr/>
          <a:lstStyle/>
          <a:p>
            <a:fld id="{7181039F-CB0C-E14D-A7EF-3BACE2CEF4EA}" type="datetimeFigureOut">
              <a:rPr lang="en-US" smtClean="0"/>
              <a:t>4/24/2025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22524932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066968"/>
            <a:ext cx="3008313" cy="736881"/>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1073720"/>
            <a:ext cx="5111750" cy="5052443"/>
          </a:xfrm>
        </p:spPr>
        <p:txBody>
          <a:bodyPr/>
          <a:lstStyle>
            <a:lvl1pPr>
              <a:defRPr sz="2800" b="1"/>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803850"/>
            <a:ext cx="3008313" cy="4322314"/>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81039F-CB0C-E14D-A7EF-3BACE2CEF4EA}" type="datetimeFigureOut">
              <a:rPr lang="en-US" smtClean="0"/>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263526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1196430"/>
            <a:ext cx="2573672" cy="566738"/>
          </a:xfrm>
        </p:spPr>
        <p:txBody>
          <a:bodyPr anchor="b">
            <a:noAutofit/>
          </a:bodyPr>
          <a:lstStyle>
            <a:lvl1pPr algn="l">
              <a:defRPr sz="1800" b="1"/>
            </a:lvl1pPr>
          </a:lstStyle>
          <a:p>
            <a:r>
              <a:rPr lang="en-US"/>
              <a:t>Click to edit Master title style</a:t>
            </a:r>
          </a:p>
        </p:txBody>
      </p:sp>
      <p:sp>
        <p:nvSpPr>
          <p:cNvPr id="3" name="Picture Placeholder 2"/>
          <p:cNvSpPr>
            <a:spLocks noGrp="1"/>
          </p:cNvSpPr>
          <p:nvPr>
            <p:ph type="pic" idx="1"/>
          </p:nvPr>
        </p:nvSpPr>
        <p:spPr>
          <a:xfrm>
            <a:off x="3200400" y="1196430"/>
            <a:ext cx="5486400" cy="4850287"/>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457200" y="1768043"/>
            <a:ext cx="2573672" cy="427867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181039F-CB0C-E14D-A7EF-3BACE2CEF4EA}" type="datetimeFigureOut">
              <a:rPr lang="en-US" smtClean="0"/>
              <a:t>4/24/2025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94265A6-8BBF-864B-863C-9248948DDB56}" type="slidenum">
              <a:rPr lang="en-US" smtClean="0"/>
              <a:t>‹#›</a:t>
            </a:fld>
            <a:endParaRPr lang="en-US"/>
          </a:p>
        </p:txBody>
      </p:sp>
    </p:spTree>
    <p:extLst>
      <p:ext uri="{BB962C8B-B14F-4D97-AF65-F5344CB8AC3E}">
        <p14:creationId xmlns:p14="http://schemas.microsoft.com/office/powerpoint/2010/main" val="160872262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181039F-CB0C-E14D-A7EF-3BACE2CEF4EA}" type="datetimeFigureOut">
              <a:rPr lang="en-US" smtClean="0"/>
              <a:t>4/24/2025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94265A6-8BBF-864B-863C-9248948DDB56}" type="slidenum">
              <a:rPr lang="en-US" smtClean="0"/>
              <a:t>‹#›</a:t>
            </a:fld>
            <a:endParaRPr lang="en-US"/>
          </a:p>
        </p:txBody>
      </p:sp>
    </p:spTree>
    <p:extLst>
      <p:ext uri="{BB962C8B-B14F-4D97-AF65-F5344CB8AC3E}">
        <p14:creationId xmlns:p14="http://schemas.microsoft.com/office/powerpoint/2010/main" val="21131668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54" r:id="rId4"/>
    <p:sldLayoutId id="2147483656" r:id="rId5"/>
    <p:sldLayoutId id="2147483657" r:id="rId6"/>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microsoft.com/office/2018/10/relationships/comments" Target="../comments/modernComment_152_16BC64EE.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customXml" Target="../ink/ink3.xml"/><Relationship Id="rId13" Type="http://schemas.openxmlformats.org/officeDocument/2006/relationships/image" Target="../media/image21.png"/><Relationship Id="rId18" Type="http://schemas.openxmlformats.org/officeDocument/2006/relationships/customXml" Target="../ink/ink8.xml"/><Relationship Id="rId3" Type="http://schemas.openxmlformats.org/officeDocument/2006/relationships/image" Target="../media/image16.png"/><Relationship Id="rId21" Type="http://schemas.openxmlformats.org/officeDocument/2006/relationships/image" Target="../media/image25.png"/><Relationship Id="rId7" Type="http://schemas.openxmlformats.org/officeDocument/2006/relationships/image" Target="../media/image18.png"/><Relationship Id="rId12" Type="http://schemas.openxmlformats.org/officeDocument/2006/relationships/customXml" Target="../ink/ink5.xml"/><Relationship Id="rId17" Type="http://schemas.openxmlformats.org/officeDocument/2006/relationships/image" Target="../media/image23.png"/><Relationship Id="rId2" Type="http://schemas.openxmlformats.org/officeDocument/2006/relationships/notesSlide" Target="../notesSlides/notesSlide13.xml"/><Relationship Id="rId16" Type="http://schemas.openxmlformats.org/officeDocument/2006/relationships/customXml" Target="../ink/ink7.xml"/><Relationship Id="rId20" Type="http://schemas.openxmlformats.org/officeDocument/2006/relationships/customXml" Target="../ink/ink9.xml"/><Relationship Id="rId1" Type="http://schemas.openxmlformats.org/officeDocument/2006/relationships/slideLayout" Target="../slideLayouts/slideLayout2.xml"/><Relationship Id="rId6" Type="http://schemas.openxmlformats.org/officeDocument/2006/relationships/customXml" Target="../ink/ink2.xml"/><Relationship Id="rId11" Type="http://schemas.openxmlformats.org/officeDocument/2006/relationships/image" Target="../media/image20.png"/><Relationship Id="rId24" Type="http://schemas.openxmlformats.org/officeDocument/2006/relationships/image" Target="../media/image17.gif"/><Relationship Id="rId5" Type="http://schemas.openxmlformats.org/officeDocument/2006/relationships/image" Target="../media/image17.png"/><Relationship Id="rId15" Type="http://schemas.openxmlformats.org/officeDocument/2006/relationships/image" Target="../media/image22.png"/><Relationship Id="rId23" Type="http://schemas.openxmlformats.org/officeDocument/2006/relationships/image" Target="../media/image26.png"/><Relationship Id="rId10" Type="http://schemas.openxmlformats.org/officeDocument/2006/relationships/customXml" Target="../ink/ink4.xml"/><Relationship Id="rId19" Type="http://schemas.openxmlformats.org/officeDocument/2006/relationships/image" Target="../media/image24.png"/><Relationship Id="rId4" Type="http://schemas.openxmlformats.org/officeDocument/2006/relationships/customXml" Target="../ink/ink1.xml"/><Relationship Id="rId9" Type="http://schemas.openxmlformats.org/officeDocument/2006/relationships/image" Target="../media/image19.png"/><Relationship Id="rId14" Type="http://schemas.openxmlformats.org/officeDocument/2006/relationships/customXml" Target="../ink/ink6.xml"/><Relationship Id="rId22" Type="http://schemas.openxmlformats.org/officeDocument/2006/relationships/customXml" Target="../ink/ink10.xml"/></Relationships>
</file>

<file path=ppt/slides/_rels/slide14.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18/10/relationships/comments" Target="../comments/modernComment_14E_2B253DDE.xml"/><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18/10/relationships/comments" Target="../comments/modernComment_14C_31D77143.xml"/><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
          <p:cNvSpPr txBox="1">
            <a:spLocks noGrp="1"/>
          </p:cNvSpPr>
          <p:nvPr>
            <p:ph type="ctrTitle"/>
          </p:nvPr>
        </p:nvSpPr>
        <p:spPr>
          <a:xfrm>
            <a:off x="1619250" y="3814625"/>
            <a:ext cx="7302600" cy="2296800"/>
          </a:xfrm>
          <a:prstGeom prst="rect">
            <a:avLst/>
          </a:prstGeom>
          <a:noFill/>
          <a:ln>
            <a:noFill/>
          </a:ln>
        </p:spPr>
        <p:txBody>
          <a:bodyPr spcFirstLastPara="1" wrap="square" lIns="91425" tIns="45700" rIns="91425" bIns="45700" anchor="ctr" anchorCtr="0">
            <a:normAutofit fontScale="90000"/>
          </a:bodyPr>
          <a:lstStyle/>
          <a:p>
            <a:pPr>
              <a:spcBef>
                <a:spcPts val="0"/>
              </a:spcBef>
            </a:pPr>
            <a:r>
              <a:rPr lang="en-US">
                <a:cs typeface="Arial"/>
              </a:rPr>
              <a:t>Team 70: VFD Motor Controller</a:t>
            </a:r>
            <a:endParaRPr lang="en-US" b="0">
              <a:solidFill>
                <a:srgbClr val="000000"/>
              </a:solidFill>
              <a:cs typeface="Arial"/>
            </a:endParaRPr>
          </a:p>
          <a:p>
            <a:r>
              <a:rPr lang="en-US">
                <a:cs typeface="Arial"/>
              </a:rPr>
              <a:t>Bi-Weekly Update 5 </a:t>
            </a:r>
            <a:endParaRPr lang="en-US" b="0">
              <a:solidFill>
                <a:srgbClr val="000000"/>
              </a:solidFill>
              <a:cs typeface="Arial"/>
            </a:endParaRPr>
          </a:p>
          <a:p>
            <a:r>
              <a:rPr lang="en-US" sz="2400" b="0">
                <a:cs typeface="Arial"/>
              </a:rPr>
              <a:t>Mackenzie Miller </a:t>
            </a:r>
            <a:endParaRPr lang="en-US" sz="2400" b="0">
              <a:solidFill>
                <a:srgbClr val="000000"/>
              </a:solidFill>
              <a:cs typeface="Arial"/>
            </a:endParaRPr>
          </a:p>
          <a:p>
            <a:r>
              <a:rPr lang="en-US" sz="2400" b="0">
                <a:cs typeface="Arial"/>
              </a:rPr>
              <a:t>Andrew Nguyen </a:t>
            </a:r>
            <a:endParaRPr lang="en-US" sz="2400" b="0">
              <a:solidFill>
                <a:srgbClr val="000000"/>
              </a:solidFill>
              <a:cs typeface="Arial"/>
            </a:endParaRPr>
          </a:p>
          <a:p>
            <a:r>
              <a:rPr lang="en-US" sz="2400" b="0">
                <a:cs typeface="Arial"/>
              </a:rPr>
              <a:t>Aidan Rader </a:t>
            </a:r>
            <a:endParaRPr lang="en-US" sz="2400" b="0">
              <a:solidFill>
                <a:srgbClr val="000000"/>
              </a:solidFill>
              <a:cs typeface="Arial"/>
            </a:endParaRPr>
          </a:p>
          <a:p>
            <a:pPr>
              <a:spcBef>
                <a:spcPts val="0"/>
              </a:spcBef>
            </a:pPr>
            <a:r>
              <a:rPr lang="en-US" sz="2400" b="0">
                <a:cs typeface="Arial"/>
              </a:rPr>
              <a:t>Ryan Regan </a:t>
            </a:r>
            <a:br>
              <a:rPr lang="en-US" sz="2400" b="0">
                <a:cs typeface="Arial"/>
              </a:rPr>
            </a:br>
            <a:r>
              <a:rPr lang="en-US" sz="2400" b="0">
                <a:cs typeface="Arial"/>
              </a:rPr>
              <a:t>Sponsor: John Lusher</a:t>
            </a:r>
            <a:br>
              <a:rPr lang="en-US" sz="2400" b="0">
                <a:cs typeface="Arial"/>
              </a:rPr>
            </a:br>
            <a:r>
              <a:rPr lang="en-US" sz="2400" b="0">
                <a:cs typeface="Arial"/>
              </a:rPr>
              <a:t>TA: Ali </a:t>
            </a:r>
            <a:r>
              <a:rPr lang="en-US" sz="2400" b="0" err="1">
                <a:cs typeface="Arial"/>
              </a:rPr>
              <a:t>Alenezi</a:t>
            </a:r>
            <a:endParaRPr lang="en-US"/>
          </a:p>
        </p:txBody>
      </p:sp>
      <p:sp>
        <p:nvSpPr>
          <p:cNvPr id="55" name="Google Shape;55;p1"/>
          <p:cNvSpPr/>
          <p:nvPr/>
        </p:nvSpPr>
        <p:spPr>
          <a:xfrm>
            <a:off x="0" y="0"/>
            <a:ext cx="6111425" cy="6111425"/>
          </a:xfrm>
          <a:prstGeom prst="diagStripe">
            <a:avLst>
              <a:gd name="adj" fmla="val 28990"/>
            </a:avLst>
          </a:prstGeom>
          <a:blipFill rotWithShape="1">
            <a:blip r:embed="rId3">
              <a:alphaModFix/>
            </a:blip>
            <a:stretch>
              <a:fillRect/>
            </a:stretch>
          </a:blipFill>
          <a:ln>
            <a:noFill/>
          </a:ln>
          <a:effectLst>
            <a:outerShdw blurRad="193675" dist="23000" dir="5400000" rotWithShape="0">
              <a:srgbClr val="000000">
                <a:alpha val="6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Arial"/>
              <a:ea typeface="Arial"/>
              <a:cs typeface="Arial"/>
              <a:sym typeface="Arial"/>
            </a:endParaRPr>
          </a:p>
        </p:txBody>
      </p:sp>
      <p:pic>
        <p:nvPicPr>
          <p:cNvPr id="56" name="Google Shape;56;p1" descr="DLCOE_logo_HWHT.png"/>
          <p:cNvPicPr preferRelativeResize="0"/>
          <p:nvPr/>
        </p:nvPicPr>
        <p:blipFill rotWithShape="1">
          <a:blip r:embed="rId4">
            <a:alphaModFix/>
          </a:blip>
          <a:srcRect/>
          <a:stretch/>
        </p:blipFill>
        <p:spPr>
          <a:xfrm>
            <a:off x="5344000" y="1105318"/>
            <a:ext cx="3114199" cy="525774"/>
          </a:xfrm>
          <a:prstGeom prst="rect">
            <a:avLst/>
          </a:prstGeom>
          <a:noFill/>
          <a:ln>
            <a:noFill/>
          </a:ln>
        </p:spPr>
      </p:pic>
    </p:spTree>
    <p:extLst>
      <p:ext uri="{BB962C8B-B14F-4D97-AF65-F5344CB8AC3E}">
        <p14:creationId xmlns:p14="http://schemas.microsoft.com/office/powerpoint/2010/main" val="34823358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87">
          <a:extLst>
            <a:ext uri="{FF2B5EF4-FFF2-40B4-BE49-F238E27FC236}">
              <a16:creationId xmlns:a16="http://schemas.microsoft.com/office/drawing/2014/main" id="{A38FE78D-D2CC-D9FB-E1DA-474B5B0CD61F}"/>
            </a:ext>
          </a:extLst>
        </p:cNvPr>
        <p:cNvGrpSpPr/>
        <p:nvPr/>
      </p:nvGrpSpPr>
      <p:grpSpPr>
        <a:xfrm>
          <a:off x="0" y="0"/>
          <a:ext cx="0" cy="0"/>
          <a:chOff x="0" y="0"/>
          <a:chExt cx="0" cy="0"/>
        </a:xfrm>
      </p:grpSpPr>
      <p:sp>
        <p:nvSpPr>
          <p:cNvPr id="88" name="Google Shape;88;gcce58aab64_3_0">
            <a:extLst>
              <a:ext uri="{FF2B5EF4-FFF2-40B4-BE49-F238E27FC236}">
                <a16:creationId xmlns:a16="http://schemas.microsoft.com/office/drawing/2014/main" id="{F2EA09D3-2764-B45C-AF0A-CD2314F4BCC4}"/>
              </a:ext>
            </a:extLst>
          </p:cNvPr>
          <p:cNvSpPr txBox="1">
            <a:spLocks noGrp="1"/>
          </p:cNvSpPr>
          <p:nvPr>
            <p:ph type="body" idx="1"/>
          </p:nvPr>
        </p:nvSpPr>
        <p:spPr>
          <a:xfrm>
            <a:off x="457200" y="2192785"/>
            <a:ext cx="4315968" cy="3933485"/>
          </a:xfrm>
          <a:prstGeom prst="rect">
            <a:avLst/>
          </a:prstGeom>
        </p:spPr>
        <p:txBody>
          <a:bodyPr spcFirstLastPara="1" wrap="square" lIns="91425" tIns="45700" rIns="91425" bIns="45700" anchor="t" anchorCtr="0">
            <a:normAutofit/>
          </a:bodyPr>
          <a:lstStyle/>
          <a:p>
            <a:pPr>
              <a:spcBef>
                <a:spcPts val="0"/>
              </a:spcBef>
              <a:buFont typeface="Calibri"/>
              <a:buChar char="-"/>
            </a:pPr>
            <a:r>
              <a:rPr lang="en-US" sz="2100">
                <a:cs typeface="Arial"/>
              </a:rPr>
              <a:t>With Component Loads:</a:t>
            </a:r>
          </a:p>
          <a:p>
            <a:pPr lvl="1">
              <a:spcBef>
                <a:spcPts val="0"/>
              </a:spcBef>
              <a:buFont typeface="Calibri"/>
              <a:buChar char="-"/>
            </a:pPr>
            <a:r>
              <a:rPr lang="en-US" sz="1600">
                <a:cs typeface="Arial"/>
              </a:rPr>
              <a:t>Working with slight voltage differences</a:t>
            </a:r>
          </a:p>
          <a:p>
            <a:pPr>
              <a:spcBef>
                <a:spcPts val="0"/>
              </a:spcBef>
              <a:buFont typeface="Calibri"/>
              <a:buChar char="-"/>
            </a:pPr>
            <a:endParaRPr lang="en-US" sz="1600">
              <a:cs typeface="Arial"/>
            </a:endParaRPr>
          </a:p>
        </p:txBody>
      </p:sp>
      <p:sp>
        <p:nvSpPr>
          <p:cNvPr id="90" name="Google Shape;90;gcce58aab64_3_0">
            <a:extLst>
              <a:ext uri="{FF2B5EF4-FFF2-40B4-BE49-F238E27FC236}">
                <a16:creationId xmlns:a16="http://schemas.microsoft.com/office/drawing/2014/main" id="{8AC7A906-48A1-ADE2-09DD-EFE3B10A0EC0}"/>
              </a:ext>
            </a:extLst>
          </p:cNvPr>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cs typeface="Arial"/>
              </a:rPr>
              <a:t>Auxiliary Power Integration</a:t>
            </a:r>
            <a:br>
              <a:rPr lang="en-US">
                <a:cs typeface="Arial"/>
              </a:rPr>
            </a:br>
            <a:r>
              <a:rPr lang="en-US" sz="1600" b="0">
                <a:cs typeface="Arial"/>
              </a:rPr>
              <a:t>Optoelectronics, Microcontroller, &amp; Power</a:t>
            </a:r>
            <a:br>
              <a:rPr lang="en-US">
                <a:cs typeface="Arial"/>
              </a:rPr>
            </a:br>
            <a:r>
              <a:rPr lang="en-US" sz="1200" b="0">
                <a:cs typeface="Arial"/>
              </a:rPr>
              <a:t>Mackenzie Miller, Andrew Nguyen, &amp; Aidan Rader</a:t>
            </a:r>
          </a:p>
        </p:txBody>
      </p:sp>
      <p:graphicFrame>
        <p:nvGraphicFramePr>
          <p:cNvPr id="8" name="Table 7">
            <a:extLst>
              <a:ext uri="{FF2B5EF4-FFF2-40B4-BE49-F238E27FC236}">
                <a16:creationId xmlns:a16="http://schemas.microsoft.com/office/drawing/2014/main" id="{F88E06F8-BA9C-EE08-4012-39DADD828790}"/>
              </a:ext>
            </a:extLst>
          </p:cNvPr>
          <p:cNvGraphicFramePr>
            <a:graphicFrameLocks noGrp="1"/>
          </p:cNvGraphicFramePr>
          <p:nvPr>
            <p:extLst>
              <p:ext uri="{D42A27DB-BD31-4B8C-83A1-F6EECF244321}">
                <p14:modId xmlns:p14="http://schemas.microsoft.com/office/powerpoint/2010/main" val="3673651085"/>
              </p:ext>
            </p:extLst>
          </p:nvPr>
        </p:nvGraphicFramePr>
        <p:xfrm>
          <a:off x="457200" y="3138358"/>
          <a:ext cx="2916936" cy="1219200"/>
        </p:xfrm>
        <a:graphic>
          <a:graphicData uri="http://schemas.openxmlformats.org/drawingml/2006/table">
            <a:tbl>
              <a:tblPr firstRow="1" bandRow="1">
                <a:tableStyleId>{5940675A-B579-460E-94D1-54222C63F5DA}</a:tableStyleId>
              </a:tblPr>
              <a:tblGrid>
                <a:gridCol w="1066377">
                  <a:extLst>
                    <a:ext uri="{9D8B030D-6E8A-4147-A177-3AD203B41FA5}">
                      <a16:colId xmlns:a16="http://schemas.microsoft.com/office/drawing/2014/main" val="554691878"/>
                    </a:ext>
                  </a:extLst>
                </a:gridCol>
                <a:gridCol w="863007">
                  <a:extLst>
                    <a:ext uri="{9D8B030D-6E8A-4147-A177-3AD203B41FA5}">
                      <a16:colId xmlns:a16="http://schemas.microsoft.com/office/drawing/2014/main" val="188381172"/>
                    </a:ext>
                  </a:extLst>
                </a:gridCol>
                <a:gridCol w="987552">
                  <a:extLst>
                    <a:ext uri="{9D8B030D-6E8A-4147-A177-3AD203B41FA5}">
                      <a16:colId xmlns:a16="http://schemas.microsoft.com/office/drawing/2014/main" val="2838891611"/>
                    </a:ext>
                  </a:extLst>
                </a:gridCol>
              </a:tblGrid>
              <a:tr h="233423">
                <a:tc>
                  <a:txBody>
                    <a:bodyPr/>
                    <a:lstStyle/>
                    <a:p>
                      <a:r>
                        <a:rPr lang="en-US" sz="1000" dirty="0">
                          <a:solidFill>
                            <a:schemeClr val="bg1"/>
                          </a:solidFill>
                        </a:rPr>
                        <a:t>Converter</a:t>
                      </a:r>
                    </a:p>
                  </a:txBody>
                  <a:tcP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r>
                        <a:rPr lang="en-US" sz="1000" dirty="0">
                          <a:solidFill>
                            <a:schemeClr val="bg1"/>
                          </a:solidFill>
                          <a:cs typeface="Arial"/>
                        </a:rPr>
                        <a:t>V</a:t>
                      </a:r>
                      <a:r>
                        <a:rPr lang="en-US" sz="1000" baseline="-25000" dirty="0">
                          <a:solidFill>
                            <a:schemeClr val="bg1"/>
                          </a:solidFill>
                          <a:cs typeface="Arial"/>
                        </a:rPr>
                        <a:t>in</a:t>
                      </a:r>
                      <a:r>
                        <a:rPr lang="en-US" sz="1000" dirty="0">
                          <a:solidFill>
                            <a:schemeClr val="bg1"/>
                          </a:solidFill>
                        </a:rPr>
                        <a:t> [V]</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r>
                        <a:rPr lang="en-US" sz="1000" dirty="0" err="1">
                          <a:solidFill>
                            <a:schemeClr val="bg1"/>
                          </a:solidFill>
                          <a:cs typeface="Arial"/>
                        </a:rPr>
                        <a:t>V</a:t>
                      </a:r>
                      <a:r>
                        <a:rPr lang="en-US" sz="1000" baseline="-25000" dirty="0" err="1">
                          <a:solidFill>
                            <a:schemeClr val="bg1"/>
                          </a:solidFill>
                          <a:cs typeface="Arial"/>
                        </a:rPr>
                        <a:t>out,measured</a:t>
                      </a:r>
                      <a:r>
                        <a:rPr lang="en-US" sz="1000" dirty="0">
                          <a:solidFill>
                            <a:schemeClr val="bg1"/>
                          </a:solidFill>
                        </a:rPr>
                        <a:t> [V]</a:t>
                      </a:r>
                    </a:p>
                  </a:txBody>
                  <a:tcP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1572442688"/>
                  </a:ext>
                </a:extLst>
              </a:tr>
              <a:tr h="233423">
                <a:tc>
                  <a:txBody>
                    <a:bodyPr/>
                    <a:lstStyle/>
                    <a:p>
                      <a:r>
                        <a:rPr lang="en-US" sz="1000" dirty="0"/>
                        <a:t>2-Phase to 15V</a:t>
                      </a:r>
                    </a:p>
                  </a:txBody>
                  <a:tcP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tcPr>
                </a:tc>
                <a:tc>
                  <a:txBody>
                    <a:bodyPr/>
                    <a:lstStyle/>
                    <a:p>
                      <a:r>
                        <a:rPr lang="en-US" sz="1000" dirty="0"/>
                        <a:t>120.0 Vac</a:t>
                      </a:r>
                    </a:p>
                  </a:txBody>
                  <a:tcPr>
                    <a:lnT w="28575" cap="flat" cmpd="sng" algn="ctr">
                      <a:solidFill>
                        <a:schemeClr val="tx1"/>
                      </a:solidFill>
                      <a:prstDash val="solid"/>
                      <a:round/>
                      <a:headEnd type="none" w="med" len="med"/>
                      <a:tailEnd type="none" w="med" len="med"/>
                    </a:lnT>
                  </a:tcPr>
                </a:tc>
                <a:tc>
                  <a:txBody>
                    <a:bodyPr/>
                    <a:lstStyle/>
                    <a:p>
                      <a:r>
                        <a:rPr lang="en-US" sz="1000" dirty="0"/>
                        <a:t>15.3</a:t>
                      </a:r>
                    </a:p>
                  </a:txBody>
                  <a:tcP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665734020"/>
                  </a:ext>
                </a:extLst>
              </a:tr>
              <a:tr h="15348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00" dirty="0"/>
                        <a:t>15V to Iso15V</a:t>
                      </a:r>
                    </a:p>
                  </a:txBody>
                  <a:tcPr>
                    <a:lnL w="28575" cap="flat" cmpd="sng" algn="ctr">
                      <a:solidFill>
                        <a:schemeClr val="tx1"/>
                      </a:solidFill>
                      <a:prstDash val="solid"/>
                      <a:round/>
                      <a:headEnd type="none" w="med" len="med"/>
                      <a:tailEnd type="none" w="med" len="med"/>
                    </a:lnL>
                    <a:solidFill>
                      <a:schemeClr val="bg1">
                        <a:lumMod val="95000"/>
                      </a:schemeClr>
                    </a:solidFill>
                  </a:tcPr>
                </a:tc>
                <a:tc>
                  <a:txBody>
                    <a:bodyPr/>
                    <a:lstStyle/>
                    <a:p>
                      <a:r>
                        <a:rPr lang="en-US" sz="1000" dirty="0"/>
                        <a:t>15.0</a:t>
                      </a:r>
                    </a:p>
                  </a:txBody>
                  <a:tcPr>
                    <a:solidFill>
                      <a:schemeClr val="bg1">
                        <a:lumMod val="95000"/>
                      </a:schemeClr>
                    </a:solidFill>
                  </a:tcPr>
                </a:tc>
                <a:tc>
                  <a:txBody>
                    <a:bodyPr/>
                    <a:lstStyle/>
                    <a:p>
                      <a:r>
                        <a:rPr lang="en-US" sz="1000" dirty="0"/>
                        <a:t>17.3</a:t>
                      </a:r>
                    </a:p>
                  </a:txBody>
                  <a:tcPr>
                    <a:lnR w="28575" cap="flat" cmpd="sng" algn="ctr">
                      <a:solidFill>
                        <a:schemeClr val="tx1"/>
                      </a:solidFill>
                      <a:prstDash val="solid"/>
                      <a:round/>
                      <a:headEnd type="none" w="med" len="med"/>
                      <a:tailEnd type="none" w="med" len="med"/>
                    </a:lnR>
                    <a:solidFill>
                      <a:schemeClr val="bg1">
                        <a:lumMod val="95000"/>
                      </a:schemeClr>
                    </a:solidFill>
                  </a:tcPr>
                </a:tc>
                <a:extLst>
                  <a:ext uri="{0D108BD9-81ED-4DB2-BD59-A6C34878D82A}">
                    <a16:rowId xmlns:a16="http://schemas.microsoft.com/office/drawing/2014/main" val="1713851805"/>
                  </a:ext>
                </a:extLst>
              </a:tr>
              <a:tr h="153483">
                <a:tc>
                  <a:txBody>
                    <a:bodyPr/>
                    <a:lstStyle/>
                    <a:p>
                      <a:r>
                        <a:rPr lang="en-US" sz="1000" dirty="0"/>
                        <a:t>15V to 3.3V</a:t>
                      </a:r>
                    </a:p>
                  </a:txBody>
                  <a:tcPr>
                    <a:lnL w="28575" cap="flat" cmpd="sng" algn="ctr">
                      <a:solidFill>
                        <a:schemeClr val="tx1"/>
                      </a:solidFill>
                      <a:prstDash val="solid"/>
                      <a:round/>
                      <a:headEnd type="none" w="med" len="med"/>
                      <a:tailEnd type="none" w="med" len="med"/>
                    </a:lnL>
                  </a:tcPr>
                </a:tc>
                <a:tc>
                  <a:txBody>
                    <a:bodyPr/>
                    <a:lstStyle/>
                    <a:p>
                      <a:r>
                        <a:rPr lang="en-US" sz="1000" dirty="0"/>
                        <a:t>15.0</a:t>
                      </a:r>
                    </a:p>
                  </a:txBody>
                  <a:tcPr/>
                </a:tc>
                <a:tc>
                  <a:txBody>
                    <a:bodyPr/>
                    <a:lstStyle/>
                    <a:p>
                      <a:r>
                        <a:rPr lang="en-US" sz="1000" dirty="0"/>
                        <a:t>4.0</a:t>
                      </a:r>
                    </a:p>
                  </a:txBody>
                  <a:tcPr>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2424495411"/>
                  </a:ext>
                </a:extLst>
              </a:tr>
              <a:tr h="233423">
                <a:tc>
                  <a:txBody>
                    <a:bodyPr/>
                    <a:lstStyle/>
                    <a:p>
                      <a:r>
                        <a:rPr lang="en-US" sz="1000" dirty="0"/>
                        <a:t>3.3V to Iso5V</a:t>
                      </a:r>
                    </a:p>
                  </a:txBody>
                  <a:tcPr>
                    <a:lnL w="28575" cap="flat" cmpd="sng" algn="ctr">
                      <a:solidFill>
                        <a:schemeClr val="tx1"/>
                      </a:solidFill>
                      <a:prstDash val="solid"/>
                      <a:round/>
                      <a:headEnd type="none" w="med" len="med"/>
                      <a:tailEnd type="none" w="med" len="med"/>
                    </a:lnL>
                    <a:lnB w="28575"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a:t>3.2</a:t>
                      </a:r>
                    </a:p>
                  </a:txBody>
                  <a:tcPr>
                    <a:lnB w="28575" cap="flat" cmpd="sng" algn="ctr">
                      <a:solidFill>
                        <a:schemeClr val="tx1"/>
                      </a:solidFill>
                      <a:prstDash val="solid"/>
                      <a:round/>
                      <a:headEnd type="none" w="med" len="med"/>
                      <a:tailEnd type="none" w="med" len="med"/>
                    </a:lnB>
                    <a:solidFill>
                      <a:schemeClr val="bg1">
                        <a:lumMod val="95000"/>
                      </a:schemeClr>
                    </a:solidFill>
                  </a:tcPr>
                </a:tc>
                <a:tc>
                  <a:txBody>
                    <a:bodyPr/>
                    <a:lstStyle/>
                    <a:p>
                      <a:r>
                        <a:rPr lang="en-US" sz="1000" dirty="0"/>
                        <a:t>6.8</a:t>
                      </a:r>
                    </a:p>
                  </a:txBody>
                  <a:tcPr>
                    <a:lnR w="28575" cap="flat" cmpd="sng" algn="ctr">
                      <a:solidFill>
                        <a:schemeClr val="tx1"/>
                      </a:solidFill>
                      <a:prstDash val="solid"/>
                      <a:round/>
                      <a:headEnd type="none" w="med" len="med"/>
                      <a:tailEnd type="none" w="med" len="med"/>
                    </a:lnR>
                    <a:lnB w="2857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4248068986"/>
                  </a:ext>
                </a:extLst>
              </a:tr>
            </a:tbl>
          </a:graphicData>
        </a:graphic>
      </p:graphicFrame>
      <p:graphicFrame>
        <p:nvGraphicFramePr>
          <p:cNvPr id="9" name="Table 8">
            <a:extLst>
              <a:ext uri="{FF2B5EF4-FFF2-40B4-BE49-F238E27FC236}">
                <a16:creationId xmlns:a16="http://schemas.microsoft.com/office/drawing/2014/main" id="{6B2AFCA8-A4B9-AD57-AD50-2B615ACA9107}"/>
              </a:ext>
            </a:extLst>
          </p:cNvPr>
          <p:cNvGraphicFramePr>
            <a:graphicFrameLocks noGrp="1"/>
          </p:cNvGraphicFramePr>
          <p:nvPr>
            <p:extLst>
              <p:ext uri="{D42A27DB-BD31-4B8C-83A1-F6EECF244321}">
                <p14:modId xmlns:p14="http://schemas.microsoft.com/office/powerpoint/2010/main" val="2672796158"/>
              </p:ext>
            </p:extLst>
          </p:nvPr>
        </p:nvGraphicFramePr>
        <p:xfrm>
          <a:off x="457200" y="4455268"/>
          <a:ext cx="3521797" cy="2194560"/>
        </p:xfrm>
        <a:graphic>
          <a:graphicData uri="http://schemas.openxmlformats.org/drawingml/2006/table">
            <a:tbl>
              <a:tblPr firstRow="1" bandRow="1">
                <a:tableStyleId>{5940675A-B579-460E-94D1-54222C63F5DA}</a:tableStyleId>
              </a:tblPr>
              <a:tblGrid>
                <a:gridCol w="1122629">
                  <a:extLst>
                    <a:ext uri="{9D8B030D-6E8A-4147-A177-3AD203B41FA5}">
                      <a16:colId xmlns:a16="http://schemas.microsoft.com/office/drawing/2014/main" val="554691878"/>
                    </a:ext>
                  </a:extLst>
                </a:gridCol>
                <a:gridCol w="733331">
                  <a:extLst>
                    <a:ext uri="{9D8B030D-6E8A-4147-A177-3AD203B41FA5}">
                      <a16:colId xmlns:a16="http://schemas.microsoft.com/office/drawing/2014/main" val="188381172"/>
                    </a:ext>
                  </a:extLst>
                </a:gridCol>
                <a:gridCol w="733331">
                  <a:extLst>
                    <a:ext uri="{9D8B030D-6E8A-4147-A177-3AD203B41FA5}">
                      <a16:colId xmlns:a16="http://schemas.microsoft.com/office/drawing/2014/main" val="2838891611"/>
                    </a:ext>
                  </a:extLst>
                </a:gridCol>
                <a:gridCol w="932506">
                  <a:extLst>
                    <a:ext uri="{9D8B030D-6E8A-4147-A177-3AD203B41FA5}">
                      <a16:colId xmlns:a16="http://schemas.microsoft.com/office/drawing/2014/main" val="689444334"/>
                    </a:ext>
                  </a:extLst>
                </a:gridCol>
              </a:tblGrid>
              <a:tr h="233422">
                <a:tc>
                  <a:txBody>
                    <a:bodyPr/>
                    <a:lstStyle/>
                    <a:p>
                      <a:r>
                        <a:rPr lang="en-US" sz="1000">
                          <a:solidFill>
                            <a:schemeClr val="bg1"/>
                          </a:solidFill>
                        </a:rPr>
                        <a:t>Component</a:t>
                      </a:r>
                    </a:p>
                  </a:txBody>
                  <a:tcP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r>
                        <a:rPr lang="en-US" sz="1000" err="1">
                          <a:solidFill>
                            <a:schemeClr val="bg1"/>
                          </a:solidFill>
                          <a:cs typeface="Arial"/>
                        </a:rPr>
                        <a:t>V</a:t>
                      </a:r>
                      <a:r>
                        <a:rPr lang="en-US" sz="1000" baseline="-25000" err="1">
                          <a:solidFill>
                            <a:schemeClr val="bg1"/>
                          </a:solidFill>
                          <a:cs typeface="Arial"/>
                        </a:rPr>
                        <a:t>in,min</a:t>
                      </a:r>
                      <a:r>
                        <a:rPr lang="en-US" sz="1000">
                          <a:solidFill>
                            <a:schemeClr val="bg1"/>
                          </a:solidFill>
                        </a:rPr>
                        <a:t> [V]</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r>
                        <a:rPr lang="en-US" sz="1000" err="1">
                          <a:solidFill>
                            <a:schemeClr val="bg1"/>
                          </a:solidFill>
                          <a:cs typeface="Arial"/>
                        </a:rPr>
                        <a:t>V</a:t>
                      </a:r>
                      <a:r>
                        <a:rPr lang="en-US" sz="1000" baseline="-25000" err="1">
                          <a:solidFill>
                            <a:schemeClr val="bg1"/>
                          </a:solidFill>
                          <a:cs typeface="Arial"/>
                        </a:rPr>
                        <a:t>in,max</a:t>
                      </a:r>
                      <a:r>
                        <a:rPr lang="en-US" sz="1000">
                          <a:solidFill>
                            <a:schemeClr val="bg1"/>
                          </a:solidFill>
                        </a:rPr>
                        <a:t> [V]</a:t>
                      </a:r>
                    </a:p>
                  </a:txBody>
                  <a:tcP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tc>
                  <a:txBody>
                    <a:bodyPr/>
                    <a:lstStyle/>
                    <a:p>
                      <a:r>
                        <a:rPr lang="en-US" sz="1000" err="1">
                          <a:solidFill>
                            <a:schemeClr val="bg1"/>
                          </a:solidFill>
                          <a:cs typeface="Arial"/>
                        </a:rPr>
                        <a:t>V</a:t>
                      </a:r>
                      <a:r>
                        <a:rPr lang="en-US" sz="1000" baseline="-25000" err="1">
                          <a:solidFill>
                            <a:schemeClr val="bg1"/>
                          </a:solidFill>
                          <a:cs typeface="Arial"/>
                        </a:rPr>
                        <a:t>in,measured</a:t>
                      </a:r>
                      <a:r>
                        <a:rPr lang="en-US" sz="1000">
                          <a:solidFill>
                            <a:schemeClr val="bg1"/>
                          </a:solidFill>
                        </a:rPr>
                        <a:t> [V]</a:t>
                      </a:r>
                    </a:p>
                  </a:txBody>
                  <a:tcP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tx1">
                        <a:lumMod val="65000"/>
                        <a:lumOff val="35000"/>
                      </a:schemeClr>
                    </a:solidFill>
                  </a:tcPr>
                </a:tc>
                <a:extLst>
                  <a:ext uri="{0D108BD9-81ED-4DB2-BD59-A6C34878D82A}">
                    <a16:rowId xmlns:a16="http://schemas.microsoft.com/office/drawing/2014/main" val="1572442688"/>
                  </a:ext>
                </a:extLst>
              </a:tr>
              <a:tr h="233422">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00"/>
                        <a:t>Power to Digital</a:t>
                      </a:r>
                    </a:p>
                  </a:txBody>
                  <a:tcPr>
                    <a:lnL w="28575" cap="flat" cmpd="sng" algn="ctr">
                      <a:solidFill>
                        <a:schemeClr val="tx1"/>
                      </a:solidFill>
                      <a:prstDash val="solid"/>
                      <a:round/>
                      <a:headEnd type="none" w="med" len="med"/>
                      <a:tailEnd type="none" w="med" len="med"/>
                    </a:lnL>
                    <a:lnT w="28575" cap="flat" cmpd="sng" algn="ctr">
                      <a:solidFill>
                        <a:schemeClr val="tx1"/>
                      </a:solidFill>
                      <a:prstDash val="solid"/>
                      <a:round/>
                      <a:headEnd type="none" w="med" len="med"/>
                      <a:tailEnd type="none" w="med" len="med"/>
                    </a:lnT>
                  </a:tcPr>
                </a:tc>
                <a:tc>
                  <a:txBody>
                    <a:bodyPr/>
                    <a:lstStyle/>
                    <a:p>
                      <a:r>
                        <a:rPr lang="en-US" sz="1000"/>
                        <a:t>0.0</a:t>
                      </a:r>
                    </a:p>
                  </a:txBody>
                  <a:tcPr>
                    <a:lnT w="28575" cap="flat" cmpd="sng" algn="ctr">
                      <a:solidFill>
                        <a:schemeClr val="tx1"/>
                      </a:solidFill>
                      <a:prstDash val="solid"/>
                      <a:round/>
                      <a:headEnd type="none" w="med" len="med"/>
                      <a:tailEnd type="none" w="med" len="med"/>
                    </a:lnT>
                  </a:tcPr>
                </a:tc>
                <a:tc>
                  <a:txBody>
                    <a:bodyPr/>
                    <a:lstStyle/>
                    <a:p>
                      <a:r>
                        <a:rPr lang="en-US" sz="1000"/>
                        <a:t>30.0</a:t>
                      </a:r>
                    </a:p>
                  </a:txBody>
                  <a:tcPr>
                    <a:lnT w="28575" cap="flat" cmpd="sng" algn="ctr">
                      <a:solidFill>
                        <a:schemeClr val="tx1"/>
                      </a:solidFill>
                      <a:prstDash val="solid"/>
                      <a:round/>
                      <a:headEnd type="none" w="med" len="med"/>
                      <a:tailEnd type="none" w="med" len="med"/>
                    </a:lnT>
                  </a:tcPr>
                </a:tc>
                <a:tc>
                  <a:txBody>
                    <a:bodyPr/>
                    <a:lstStyle/>
                    <a:p>
                      <a:endParaRPr lang="en-US" sz="1000"/>
                    </a:p>
                  </a:txBody>
                  <a:tcPr>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tcPr>
                </a:tc>
                <a:extLst>
                  <a:ext uri="{0D108BD9-81ED-4DB2-BD59-A6C34878D82A}">
                    <a16:rowId xmlns:a16="http://schemas.microsoft.com/office/drawing/2014/main" val="3081799533"/>
                  </a:ext>
                </a:extLst>
              </a:tr>
              <a:tr h="233422">
                <a:tc>
                  <a:txBody>
                    <a:bodyPr/>
                    <a:lstStyle/>
                    <a:p>
                      <a:r>
                        <a:rPr lang="en-US" sz="1000"/>
                        <a:t>Relay</a:t>
                      </a:r>
                    </a:p>
                  </a:txBody>
                  <a:tcPr>
                    <a:lnL w="28575" cap="flat" cmpd="sng" algn="ctr">
                      <a:solidFill>
                        <a:schemeClr val="tx1"/>
                      </a:solidFill>
                      <a:prstDash val="solid"/>
                      <a:round/>
                      <a:headEnd type="none" w="med" len="med"/>
                      <a:tailEnd type="none" w="med" len="med"/>
                    </a:lnL>
                    <a:solidFill>
                      <a:schemeClr val="bg1">
                        <a:lumMod val="95000"/>
                      </a:schemeClr>
                    </a:solidFill>
                  </a:tcPr>
                </a:tc>
                <a:tc>
                  <a:txBody>
                    <a:bodyPr/>
                    <a:lstStyle/>
                    <a:p>
                      <a:r>
                        <a:rPr lang="en-US" sz="1000"/>
                        <a:t>11.25</a:t>
                      </a:r>
                    </a:p>
                  </a:txBody>
                  <a:tcPr>
                    <a:solidFill>
                      <a:schemeClr val="bg1">
                        <a:lumMod val="95000"/>
                      </a:schemeClr>
                    </a:solidFill>
                  </a:tcPr>
                </a:tc>
                <a:tc>
                  <a:txBody>
                    <a:bodyPr/>
                    <a:lstStyle/>
                    <a:p>
                      <a:r>
                        <a:rPr lang="en-US" sz="1000"/>
                        <a:t>16.5</a:t>
                      </a:r>
                    </a:p>
                  </a:txBody>
                  <a:tcPr>
                    <a:solidFill>
                      <a:schemeClr val="bg1">
                        <a:lumMod val="95000"/>
                      </a:schemeClr>
                    </a:solidFill>
                  </a:tcPr>
                </a:tc>
                <a:tc>
                  <a:txBody>
                    <a:bodyPr/>
                    <a:lstStyle/>
                    <a:p>
                      <a:endParaRPr lang="en-US" sz="1000"/>
                    </a:p>
                  </a:txBody>
                  <a:tcPr>
                    <a:lnR w="28575" cap="flat" cmpd="sng" algn="ctr">
                      <a:solidFill>
                        <a:schemeClr val="tx1"/>
                      </a:solidFill>
                      <a:prstDash val="solid"/>
                      <a:round/>
                      <a:headEnd type="none" w="med" len="med"/>
                      <a:tailEnd type="none" w="med" len="med"/>
                    </a:lnR>
                    <a:solidFill>
                      <a:schemeClr val="bg1">
                        <a:lumMod val="95000"/>
                      </a:schemeClr>
                    </a:solidFill>
                  </a:tcPr>
                </a:tc>
                <a:extLst>
                  <a:ext uri="{0D108BD9-81ED-4DB2-BD59-A6C34878D82A}">
                    <a16:rowId xmlns:a16="http://schemas.microsoft.com/office/drawing/2014/main" val="3665734020"/>
                  </a:ext>
                </a:extLst>
              </a:tr>
              <a:tr h="153483">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000"/>
                        <a:t>Power to Digital</a:t>
                      </a:r>
                    </a:p>
                  </a:txBody>
                  <a:tcPr>
                    <a:lnL w="28575" cap="flat" cmpd="sng" algn="ctr">
                      <a:solidFill>
                        <a:schemeClr val="tx1"/>
                      </a:solidFill>
                      <a:prstDash val="solid"/>
                      <a:round/>
                      <a:headEnd type="none" w="med" len="med"/>
                      <a:tailEnd type="none" w="med" len="med"/>
                    </a:lnL>
                  </a:tcPr>
                </a:tc>
                <a:tc>
                  <a:txBody>
                    <a:bodyPr/>
                    <a:lstStyle/>
                    <a:p>
                      <a:r>
                        <a:rPr lang="en-US" sz="1000"/>
                        <a:t>0.0</a:t>
                      </a:r>
                    </a:p>
                  </a:txBody>
                  <a:tcPr/>
                </a:tc>
                <a:tc>
                  <a:txBody>
                    <a:bodyPr/>
                    <a:lstStyle/>
                    <a:p>
                      <a:r>
                        <a:rPr lang="en-US" sz="1000"/>
                        <a:t>30.0</a:t>
                      </a:r>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000"/>
                    </a:p>
                  </a:txBody>
                  <a:tcPr>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713851805"/>
                  </a:ext>
                </a:extLst>
              </a:tr>
              <a:tr h="153483">
                <a:tc>
                  <a:txBody>
                    <a:bodyPr/>
                    <a:lstStyle/>
                    <a:p>
                      <a:r>
                        <a:rPr lang="en-US" sz="1000"/>
                        <a:t>Power Control</a:t>
                      </a:r>
                    </a:p>
                  </a:txBody>
                  <a:tcPr>
                    <a:lnL w="28575" cap="flat" cmpd="sng" algn="ctr">
                      <a:solidFill>
                        <a:schemeClr val="tx1"/>
                      </a:solidFill>
                      <a:prstDash val="solid"/>
                      <a:round/>
                      <a:headEnd type="none" w="med" len="med"/>
                      <a:tailEnd type="none" w="med" len="med"/>
                    </a:lnL>
                    <a:solidFill>
                      <a:schemeClr val="bg1">
                        <a:lumMod val="95000"/>
                      </a:schemeClr>
                    </a:solidFill>
                  </a:tcPr>
                </a:tc>
                <a:tc>
                  <a:txBody>
                    <a:bodyPr/>
                    <a:lstStyle/>
                    <a:p>
                      <a:r>
                        <a:rPr lang="en-US" sz="1000"/>
                        <a:t>14.5</a:t>
                      </a:r>
                    </a:p>
                  </a:txBody>
                  <a:tcPr>
                    <a:solidFill>
                      <a:schemeClr val="bg1">
                        <a:lumMod val="95000"/>
                      </a:schemeClr>
                    </a:solidFill>
                  </a:tcPr>
                </a:tc>
                <a:tc>
                  <a:txBody>
                    <a:bodyPr/>
                    <a:lstStyle/>
                    <a:p>
                      <a:r>
                        <a:rPr lang="en-US" sz="1000"/>
                        <a:t>18.5</a:t>
                      </a:r>
                    </a:p>
                  </a:txBody>
                  <a:tcPr>
                    <a:solidFill>
                      <a:schemeClr val="bg1">
                        <a:lumMod val="95000"/>
                      </a:schemeClr>
                    </a:solidFill>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US" sz="1000"/>
                    </a:p>
                  </a:txBody>
                  <a:tcPr>
                    <a:lnR w="28575" cap="flat" cmpd="sng" algn="ctr">
                      <a:solidFill>
                        <a:schemeClr val="tx1"/>
                      </a:solidFill>
                      <a:prstDash val="solid"/>
                      <a:round/>
                      <a:headEnd type="none" w="med" len="med"/>
                      <a:tailEnd type="none" w="med" len="med"/>
                    </a:lnR>
                    <a:solidFill>
                      <a:schemeClr val="bg1">
                        <a:lumMod val="95000"/>
                      </a:schemeClr>
                    </a:solidFill>
                  </a:tcPr>
                </a:tc>
                <a:extLst>
                  <a:ext uri="{0D108BD9-81ED-4DB2-BD59-A6C34878D82A}">
                    <a16:rowId xmlns:a16="http://schemas.microsoft.com/office/drawing/2014/main" val="2424495411"/>
                  </a:ext>
                </a:extLst>
              </a:tr>
              <a:tr h="233422">
                <a:tc>
                  <a:txBody>
                    <a:bodyPr/>
                    <a:lstStyle/>
                    <a:p>
                      <a:r>
                        <a:rPr lang="en-US" sz="1000"/>
                        <a:t>MCU</a:t>
                      </a:r>
                    </a:p>
                  </a:txBody>
                  <a:tcPr>
                    <a:lnL w="28575" cap="flat" cmpd="sng" algn="ctr">
                      <a:solidFill>
                        <a:schemeClr val="tx1"/>
                      </a:solidFill>
                      <a:prstDash val="solid"/>
                      <a:round/>
                      <a:headEnd type="none" w="med" len="med"/>
                      <a:tailEnd type="none" w="med" len="med"/>
                    </a:lnL>
                  </a:tcPr>
                </a:tc>
                <a:tc>
                  <a:txBody>
                    <a:bodyPr/>
                    <a:lstStyle/>
                    <a:p>
                      <a:r>
                        <a:rPr lang="en-US" sz="1000"/>
                        <a:t>3.0</a:t>
                      </a:r>
                    </a:p>
                  </a:txBody>
                  <a:tcPr/>
                </a:tc>
                <a:tc>
                  <a:txBody>
                    <a:bodyPr/>
                    <a:lstStyle/>
                    <a:p>
                      <a:r>
                        <a:rPr lang="en-US" sz="1000"/>
                        <a:t>3.6</a:t>
                      </a:r>
                    </a:p>
                  </a:txBody>
                  <a:tcPr/>
                </a:tc>
                <a:tc>
                  <a:txBody>
                    <a:bodyPr/>
                    <a:lstStyle/>
                    <a:p>
                      <a:endParaRPr lang="en-US" sz="1000"/>
                    </a:p>
                  </a:txBody>
                  <a:tcPr>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5168611"/>
                  </a:ext>
                </a:extLst>
              </a:tr>
              <a:tr h="233422">
                <a:tc>
                  <a:txBody>
                    <a:bodyPr/>
                    <a:lstStyle/>
                    <a:p>
                      <a:r>
                        <a:rPr lang="en-US" sz="1000">
                          <a:cs typeface="Arial"/>
                        </a:rPr>
                        <a:t>Digital to Power</a:t>
                      </a:r>
                      <a:endParaRPr lang="en-US" sz="1000"/>
                    </a:p>
                  </a:txBody>
                  <a:tcPr>
                    <a:lnL w="28575" cap="flat" cmpd="sng" algn="ctr">
                      <a:solidFill>
                        <a:schemeClr val="tx1"/>
                      </a:solidFill>
                      <a:prstDash val="solid"/>
                      <a:round/>
                      <a:headEnd type="none" w="med" len="med"/>
                      <a:tailEnd type="none" w="med" len="med"/>
                    </a:lnL>
                    <a:solidFill>
                      <a:schemeClr val="bg1">
                        <a:lumMod val="95000"/>
                      </a:schemeClr>
                    </a:solidFill>
                  </a:tcPr>
                </a:tc>
                <a:tc>
                  <a:txBody>
                    <a:bodyPr/>
                    <a:lstStyle/>
                    <a:p>
                      <a:r>
                        <a:rPr lang="en-US" sz="1000"/>
                        <a:t>2.5</a:t>
                      </a:r>
                    </a:p>
                  </a:txBody>
                  <a:tcPr>
                    <a:solidFill>
                      <a:schemeClr val="bg1">
                        <a:lumMod val="95000"/>
                      </a:schemeClr>
                    </a:solidFill>
                  </a:tcPr>
                </a:tc>
                <a:tc>
                  <a:txBody>
                    <a:bodyPr/>
                    <a:lstStyle/>
                    <a:p>
                      <a:r>
                        <a:rPr lang="en-US" sz="1000"/>
                        <a:t>5.5</a:t>
                      </a:r>
                    </a:p>
                  </a:txBody>
                  <a:tcPr>
                    <a:solidFill>
                      <a:schemeClr val="bg1">
                        <a:lumMod val="95000"/>
                      </a:schemeClr>
                    </a:solidFill>
                  </a:tcPr>
                </a:tc>
                <a:tc>
                  <a:txBody>
                    <a:bodyPr/>
                    <a:lstStyle/>
                    <a:p>
                      <a:endParaRPr lang="en-US" sz="1000"/>
                    </a:p>
                  </a:txBody>
                  <a:tcPr>
                    <a:lnR w="28575" cap="flat" cmpd="sng" algn="ctr">
                      <a:solidFill>
                        <a:schemeClr val="tx1"/>
                      </a:solidFill>
                      <a:prstDash val="solid"/>
                      <a:round/>
                      <a:headEnd type="none" w="med" len="med"/>
                      <a:tailEnd type="none" w="med" len="med"/>
                    </a:lnR>
                    <a:solidFill>
                      <a:schemeClr val="bg1">
                        <a:lumMod val="95000"/>
                      </a:schemeClr>
                    </a:solidFill>
                  </a:tcPr>
                </a:tc>
                <a:extLst>
                  <a:ext uri="{0D108BD9-81ED-4DB2-BD59-A6C34878D82A}">
                    <a16:rowId xmlns:a16="http://schemas.microsoft.com/office/drawing/2014/main" val="2003935241"/>
                  </a:ext>
                </a:extLst>
              </a:tr>
              <a:tr h="233422">
                <a:tc>
                  <a:txBody>
                    <a:bodyPr/>
                    <a:lstStyle/>
                    <a:p>
                      <a:r>
                        <a:rPr lang="en-US" sz="1000">
                          <a:cs typeface="Arial"/>
                        </a:rPr>
                        <a:t>Digital to Power</a:t>
                      </a:r>
                      <a:endParaRPr lang="en-US" sz="1000"/>
                    </a:p>
                  </a:txBody>
                  <a:tcPr>
                    <a:lnL w="28575" cap="flat" cmpd="sng" algn="ctr">
                      <a:solidFill>
                        <a:schemeClr val="tx1"/>
                      </a:solidFill>
                      <a:prstDash val="solid"/>
                      <a:round/>
                      <a:headEnd type="none" w="med" len="med"/>
                      <a:tailEnd type="none" w="med" len="med"/>
                    </a:lnL>
                  </a:tcPr>
                </a:tc>
                <a:tc>
                  <a:txBody>
                    <a:bodyPr/>
                    <a:lstStyle/>
                    <a:p>
                      <a:r>
                        <a:rPr lang="en-US" sz="1000"/>
                        <a:t>2.5</a:t>
                      </a:r>
                    </a:p>
                  </a:txBody>
                  <a:tcPr/>
                </a:tc>
                <a:tc>
                  <a:txBody>
                    <a:bodyPr/>
                    <a:lstStyle/>
                    <a:p>
                      <a:r>
                        <a:rPr lang="en-US" sz="1000"/>
                        <a:t>5.5</a:t>
                      </a:r>
                    </a:p>
                  </a:txBody>
                  <a:tcPr/>
                </a:tc>
                <a:tc>
                  <a:txBody>
                    <a:bodyPr/>
                    <a:lstStyle/>
                    <a:p>
                      <a:endParaRPr lang="en-US" sz="1000"/>
                    </a:p>
                  </a:txBody>
                  <a:tcPr>
                    <a:lnR w="28575" cap="flat" cmpd="sng" algn="ctr">
                      <a:solidFill>
                        <a:schemeClr val="tx1"/>
                      </a:solidFill>
                      <a:prstDash val="solid"/>
                      <a:round/>
                      <a:headEnd type="none" w="med" len="med"/>
                      <a:tailEnd type="none" w="med" len="med"/>
                    </a:lnR>
                  </a:tcPr>
                </a:tc>
                <a:extLst>
                  <a:ext uri="{0D108BD9-81ED-4DB2-BD59-A6C34878D82A}">
                    <a16:rowId xmlns:a16="http://schemas.microsoft.com/office/drawing/2014/main" val="1914701898"/>
                  </a:ext>
                </a:extLst>
              </a:tr>
              <a:tr h="177569">
                <a:tc>
                  <a:txBody>
                    <a:bodyPr/>
                    <a:lstStyle/>
                    <a:p>
                      <a:r>
                        <a:rPr lang="en-US" sz="1000">
                          <a:cs typeface="Arial"/>
                        </a:rPr>
                        <a:t>Power Control</a:t>
                      </a:r>
                      <a:endParaRPr lang="en-US" sz="1000"/>
                    </a:p>
                  </a:txBody>
                  <a:tcPr>
                    <a:lnL w="28575" cap="flat" cmpd="sng" algn="ctr">
                      <a:solidFill>
                        <a:schemeClr val="tx1"/>
                      </a:solidFill>
                      <a:prstDash val="solid"/>
                      <a:round/>
                      <a:headEnd type="none" w="med" len="med"/>
                      <a:tailEnd type="none" w="med" len="med"/>
                    </a:lnL>
                    <a:lnB w="28575" cap="flat" cmpd="sng" algn="ctr">
                      <a:solidFill>
                        <a:schemeClr val="tx1"/>
                      </a:solidFill>
                      <a:prstDash val="solid"/>
                      <a:round/>
                      <a:headEnd type="none" w="med" len="med"/>
                      <a:tailEnd type="none" w="med" len="med"/>
                    </a:lnB>
                    <a:solidFill>
                      <a:schemeClr val="bg1">
                        <a:lumMod val="95000"/>
                      </a:schemeClr>
                    </a:solidFill>
                  </a:tcPr>
                </a:tc>
                <a:tc>
                  <a:txBody>
                    <a:bodyPr/>
                    <a:lstStyle/>
                    <a:p>
                      <a:endParaRPr lang="en-US" sz="1000"/>
                    </a:p>
                  </a:txBody>
                  <a:tcPr>
                    <a:lnB w="28575" cap="flat" cmpd="sng" algn="ctr">
                      <a:solidFill>
                        <a:schemeClr val="tx1"/>
                      </a:solidFill>
                      <a:prstDash val="solid"/>
                      <a:round/>
                      <a:headEnd type="none" w="med" len="med"/>
                      <a:tailEnd type="none" w="med" len="med"/>
                    </a:lnB>
                    <a:solidFill>
                      <a:schemeClr val="bg1">
                        <a:lumMod val="95000"/>
                      </a:schemeClr>
                    </a:solidFill>
                  </a:tcPr>
                </a:tc>
                <a:tc>
                  <a:txBody>
                    <a:bodyPr/>
                    <a:lstStyle/>
                    <a:p>
                      <a:endParaRPr lang="en-US" sz="1000"/>
                    </a:p>
                  </a:txBody>
                  <a:tcPr>
                    <a:lnB w="28575" cap="flat" cmpd="sng" algn="ctr">
                      <a:solidFill>
                        <a:schemeClr val="tx1"/>
                      </a:solidFill>
                      <a:prstDash val="solid"/>
                      <a:round/>
                      <a:headEnd type="none" w="med" len="med"/>
                      <a:tailEnd type="none" w="med" len="med"/>
                    </a:lnB>
                    <a:solidFill>
                      <a:schemeClr val="bg1">
                        <a:lumMod val="95000"/>
                      </a:schemeClr>
                    </a:solidFill>
                  </a:tcPr>
                </a:tc>
                <a:tc>
                  <a:txBody>
                    <a:bodyPr/>
                    <a:lstStyle/>
                    <a:p>
                      <a:endParaRPr lang="en-US" sz="1000"/>
                    </a:p>
                  </a:txBody>
                  <a:tcPr>
                    <a:lnR w="28575" cap="flat" cmpd="sng" algn="ctr">
                      <a:solidFill>
                        <a:schemeClr val="tx1"/>
                      </a:solidFill>
                      <a:prstDash val="solid"/>
                      <a:round/>
                      <a:headEnd type="none" w="med" len="med"/>
                      <a:tailEnd type="none" w="med" len="med"/>
                    </a:lnR>
                    <a:lnB w="28575" cap="flat" cmpd="sng" algn="ctr">
                      <a:solidFill>
                        <a:schemeClr val="tx1"/>
                      </a:solidFill>
                      <a:prstDash val="solid"/>
                      <a:round/>
                      <a:headEnd type="none" w="med" len="med"/>
                      <a:tailEnd type="none" w="med" len="med"/>
                    </a:lnB>
                    <a:solidFill>
                      <a:schemeClr val="bg1">
                        <a:lumMod val="95000"/>
                      </a:schemeClr>
                    </a:solidFill>
                  </a:tcPr>
                </a:tc>
                <a:extLst>
                  <a:ext uri="{0D108BD9-81ED-4DB2-BD59-A6C34878D82A}">
                    <a16:rowId xmlns:a16="http://schemas.microsoft.com/office/drawing/2014/main" val="1366103187"/>
                  </a:ext>
                </a:extLst>
              </a:tr>
            </a:tbl>
          </a:graphicData>
        </a:graphic>
      </p:graphicFrame>
      <p:pic>
        <p:nvPicPr>
          <p:cNvPr id="5" name="Picture 4" descr="A screen shot of a graph&#10;&#10;AI-generated content may be incorrect.">
            <a:extLst>
              <a:ext uri="{FF2B5EF4-FFF2-40B4-BE49-F238E27FC236}">
                <a16:creationId xmlns:a16="http://schemas.microsoft.com/office/drawing/2014/main" id="{B7C473A3-A004-5C9D-7B8A-EB601C691E68}"/>
              </a:ext>
            </a:extLst>
          </p:cNvPr>
          <p:cNvPicPr>
            <a:picLocks noChangeAspect="1"/>
          </p:cNvPicPr>
          <p:nvPr/>
        </p:nvPicPr>
        <p:blipFill>
          <a:blip r:embed="rId3"/>
          <a:stretch>
            <a:fillRect/>
          </a:stretch>
        </p:blipFill>
        <p:spPr>
          <a:xfrm>
            <a:off x="4543426" y="2192785"/>
            <a:ext cx="4143374" cy="2651759"/>
          </a:xfrm>
          <a:prstGeom prst="rect">
            <a:avLst/>
          </a:prstGeom>
          <a:ln w="28575">
            <a:solidFill>
              <a:schemeClr val="tx1"/>
            </a:solidFill>
          </a:ln>
        </p:spPr>
      </p:pic>
      <p:pic>
        <p:nvPicPr>
          <p:cNvPr id="6" name="Picture 5" descr="A diagram of a power system">
            <a:extLst>
              <a:ext uri="{FF2B5EF4-FFF2-40B4-BE49-F238E27FC236}">
                <a16:creationId xmlns:a16="http://schemas.microsoft.com/office/drawing/2014/main" id="{7A41CDB9-85C2-8A8F-8B90-D084670EA1AA}"/>
              </a:ext>
            </a:extLst>
          </p:cNvPr>
          <p:cNvPicPr>
            <a:picLocks noChangeAspect="1"/>
          </p:cNvPicPr>
          <p:nvPr/>
        </p:nvPicPr>
        <p:blipFill>
          <a:blip r:embed="rId4"/>
          <a:srcRect r="42596"/>
          <a:stretch/>
        </p:blipFill>
        <p:spPr>
          <a:xfrm>
            <a:off x="6477250" y="3631400"/>
            <a:ext cx="2209550" cy="2944995"/>
          </a:xfrm>
          <a:prstGeom prst="rect">
            <a:avLst/>
          </a:prstGeom>
          <a:ln w="28575">
            <a:solidFill>
              <a:schemeClr val="tx1"/>
            </a:solidFill>
          </a:ln>
        </p:spPr>
      </p:pic>
    </p:spTree>
    <p:extLst>
      <p:ext uri="{BB962C8B-B14F-4D97-AF65-F5344CB8AC3E}">
        <p14:creationId xmlns:p14="http://schemas.microsoft.com/office/powerpoint/2010/main" val="4752651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87">
          <a:extLst>
            <a:ext uri="{FF2B5EF4-FFF2-40B4-BE49-F238E27FC236}">
              <a16:creationId xmlns:a16="http://schemas.microsoft.com/office/drawing/2014/main" id="{70B71C93-77CF-3A7F-9253-F2057609DDBC}"/>
            </a:ext>
          </a:extLst>
        </p:cNvPr>
        <p:cNvGrpSpPr/>
        <p:nvPr/>
      </p:nvGrpSpPr>
      <p:grpSpPr>
        <a:xfrm>
          <a:off x="0" y="0"/>
          <a:ext cx="0" cy="0"/>
          <a:chOff x="0" y="0"/>
          <a:chExt cx="0" cy="0"/>
        </a:xfrm>
      </p:grpSpPr>
      <p:sp>
        <p:nvSpPr>
          <p:cNvPr id="88" name="Google Shape;88;gcce58aab64_3_0">
            <a:extLst>
              <a:ext uri="{FF2B5EF4-FFF2-40B4-BE49-F238E27FC236}">
                <a16:creationId xmlns:a16="http://schemas.microsoft.com/office/drawing/2014/main" id="{531738D7-3003-3241-1335-BADB2CC9B91D}"/>
              </a:ext>
            </a:extLst>
          </p:cNvPr>
          <p:cNvSpPr txBox="1">
            <a:spLocks noGrp="1"/>
          </p:cNvSpPr>
          <p:nvPr>
            <p:ph type="body" idx="1"/>
          </p:nvPr>
        </p:nvSpPr>
        <p:spPr>
          <a:xfrm>
            <a:off x="457200" y="2192785"/>
            <a:ext cx="4546918" cy="3933485"/>
          </a:xfrm>
          <a:prstGeom prst="rect">
            <a:avLst/>
          </a:prstGeom>
        </p:spPr>
        <p:txBody>
          <a:bodyPr spcFirstLastPara="1" wrap="square" lIns="91425" tIns="45700" rIns="91425" bIns="45700" anchor="t" anchorCtr="0">
            <a:normAutofit/>
          </a:bodyPr>
          <a:lstStyle/>
          <a:p>
            <a:pPr>
              <a:spcBef>
                <a:spcPts val="360"/>
              </a:spcBef>
              <a:buFont typeface="Calibri"/>
              <a:buChar char="-"/>
            </a:pPr>
            <a:r>
              <a:rPr lang="en-US" sz="2100">
                <a:cs typeface="Arial"/>
              </a:rPr>
              <a:t>Complete/successful integration</a:t>
            </a:r>
          </a:p>
          <a:p>
            <a:pPr>
              <a:spcBef>
                <a:spcPts val="360"/>
              </a:spcBef>
              <a:buFont typeface="Calibri"/>
              <a:buChar char="-"/>
            </a:pPr>
            <a:r>
              <a:rPr lang="en-US" sz="2100">
                <a:cs typeface="Arial"/>
              </a:rPr>
              <a:t>New MCU Board</a:t>
            </a:r>
            <a:endParaRPr lang="en-US"/>
          </a:p>
          <a:p>
            <a:pPr lvl="1">
              <a:spcBef>
                <a:spcPts val="360"/>
              </a:spcBef>
              <a:buFont typeface="Courier New"/>
              <a:buChar char="o"/>
            </a:pPr>
            <a:r>
              <a:rPr lang="en-US" sz="1700">
                <a:cs typeface="Arial"/>
              </a:rPr>
              <a:t>Fixed AVDD pin connection to 3.3V</a:t>
            </a:r>
          </a:p>
          <a:p>
            <a:pPr lvl="1">
              <a:spcBef>
                <a:spcPts val="360"/>
              </a:spcBef>
              <a:buFont typeface="Courier New"/>
              <a:buChar char="o"/>
            </a:pPr>
            <a:r>
              <a:rPr lang="en-US" sz="1700">
                <a:cs typeface="Arial"/>
              </a:rPr>
              <a:t>Code flashed onto new board and correctly outputs all PWM waves and the relay signal</a:t>
            </a:r>
          </a:p>
          <a:p>
            <a:pPr lvl="1">
              <a:spcBef>
                <a:spcPts val="360"/>
              </a:spcBef>
              <a:buFont typeface="Courier New"/>
              <a:buChar char="o"/>
            </a:pPr>
            <a:r>
              <a:rPr lang="en-US" sz="1700">
                <a:cs typeface="Arial"/>
              </a:rPr>
              <a:t>Potentiometer works now</a:t>
            </a:r>
          </a:p>
        </p:txBody>
      </p:sp>
      <p:sp>
        <p:nvSpPr>
          <p:cNvPr id="90" name="Google Shape;90;gcce58aab64_3_0">
            <a:extLst>
              <a:ext uri="{FF2B5EF4-FFF2-40B4-BE49-F238E27FC236}">
                <a16:creationId xmlns:a16="http://schemas.microsoft.com/office/drawing/2014/main" id="{F86FCDA1-3717-7B02-C334-1364BA8D60DA}"/>
              </a:ext>
            </a:extLst>
          </p:cNvPr>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t>MCU</a:t>
            </a:r>
            <a:r>
              <a:rPr lang="en-US">
                <a:cs typeface="Arial"/>
              </a:rPr>
              <a:t>/Firmware Integration</a:t>
            </a:r>
            <a:br>
              <a:rPr lang="en-US">
                <a:cs typeface="Arial"/>
              </a:rPr>
            </a:br>
            <a:r>
              <a:rPr lang="en-US" sz="1600" b="0">
                <a:cs typeface="Arial"/>
              </a:rPr>
              <a:t>Microcontroller &amp; Firmware</a:t>
            </a:r>
            <a:br>
              <a:rPr lang="en-US">
                <a:cs typeface="Arial"/>
              </a:rPr>
            </a:br>
            <a:r>
              <a:rPr lang="en-US" sz="1200" b="0">
                <a:cs typeface="Arial"/>
              </a:rPr>
              <a:t>Andrew Nguyen &amp; Ryan Regan</a:t>
            </a:r>
          </a:p>
        </p:txBody>
      </p:sp>
      <p:pic>
        <p:nvPicPr>
          <p:cNvPr id="4" name="Picture 3">
            <a:extLst>
              <a:ext uri="{FF2B5EF4-FFF2-40B4-BE49-F238E27FC236}">
                <a16:creationId xmlns:a16="http://schemas.microsoft.com/office/drawing/2014/main" id="{170E441C-FB84-8B1D-8FFB-D9E9A4D42E4A}"/>
              </a:ext>
            </a:extLst>
          </p:cNvPr>
          <p:cNvPicPr>
            <a:picLocks noChangeAspect="1"/>
          </p:cNvPicPr>
          <p:nvPr/>
        </p:nvPicPr>
        <p:blipFill>
          <a:blip r:embed="rId3"/>
          <a:stretch>
            <a:fillRect/>
          </a:stretch>
        </p:blipFill>
        <p:spPr>
          <a:xfrm>
            <a:off x="613328" y="4572232"/>
            <a:ext cx="4369904" cy="1806652"/>
          </a:xfrm>
          <a:prstGeom prst="rect">
            <a:avLst/>
          </a:prstGeom>
          <a:ln w="28575">
            <a:solidFill>
              <a:schemeClr val="tx1"/>
            </a:solidFill>
          </a:ln>
        </p:spPr>
      </p:pic>
      <p:pic>
        <p:nvPicPr>
          <p:cNvPr id="9" name="Picture 8">
            <a:extLst>
              <a:ext uri="{FF2B5EF4-FFF2-40B4-BE49-F238E27FC236}">
                <a16:creationId xmlns:a16="http://schemas.microsoft.com/office/drawing/2014/main" id="{DD19F2D1-9066-85F3-A685-69804C7CD179}"/>
              </a:ext>
            </a:extLst>
          </p:cNvPr>
          <p:cNvPicPr>
            <a:picLocks noChangeAspect="1"/>
          </p:cNvPicPr>
          <p:nvPr/>
        </p:nvPicPr>
        <p:blipFill>
          <a:blip r:embed="rId4"/>
          <a:stretch>
            <a:fillRect/>
          </a:stretch>
        </p:blipFill>
        <p:spPr>
          <a:xfrm>
            <a:off x="5629275" y="2495550"/>
            <a:ext cx="2724150" cy="3762375"/>
          </a:xfrm>
          <a:prstGeom prst="rect">
            <a:avLst/>
          </a:prstGeom>
          <a:ln w="28575">
            <a:solidFill>
              <a:schemeClr val="tx1"/>
            </a:solidFill>
          </a:ln>
        </p:spPr>
      </p:pic>
    </p:spTree>
    <p:extLst>
      <p:ext uri="{BB962C8B-B14F-4D97-AF65-F5344CB8AC3E}">
        <p14:creationId xmlns:p14="http://schemas.microsoft.com/office/powerpoint/2010/main" val="650469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87">
          <a:extLst>
            <a:ext uri="{FF2B5EF4-FFF2-40B4-BE49-F238E27FC236}">
              <a16:creationId xmlns:a16="http://schemas.microsoft.com/office/drawing/2014/main" id="{6734EBB6-A865-1943-72E3-9622165FC8F4}"/>
            </a:ext>
          </a:extLst>
        </p:cNvPr>
        <p:cNvGrpSpPr/>
        <p:nvPr/>
      </p:nvGrpSpPr>
      <p:grpSpPr>
        <a:xfrm>
          <a:off x="0" y="0"/>
          <a:ext cx="0" cy="0"/>
          <a:chOff x="0" y="0"/>
          <a:chExt cx="0" cy="0"/>
        </a:xfrm>
      </p:grpSpPr>
      <p:sp>
        <p:nvSpPr>
          <p:cNvPr id="90" name="Google Shape;90;gcce58aab64_3_0">
            <a:extLst>
              <a:ext uri="{FF2B5EF4-FFF2-40B4-BE49-F238E27FC236}">
                <a16:creationId xmlns:a16="http://schemas.microsoft.com/office/drawing/2014/main" id="{AEFCDD30-A01E-809B-2EAE-4AC8B3B3367F}"/>
              </a:ext>
            </a:extLst>
          </p:cNvPr>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t>PWM</a:t>
            </a:r>
            <a:r>
              <a:rPr lang="en-US">
                <a:cs typeface="Arial"/>
              </a:rPr>
              <a:t> Control Integration</a:t>
            </a:r>
            <a:endParaRPr lang="en-US" sz="1200" b="0">
              <a:cs typeface="Arial"/>
            </a:endParaRPr>
          </a:p>
        </p:txBody>
      </p:sp>
      <p:sp>
        <p:nvSpPr>
          <p:cNvPr id="9" name="Google Shape;88;gcce58aab64_3_0">
            <a:extLst>
              <a:ext uri="{FF2B5EF4-FFF2-40B4-BE49-F238E27FC236}">
                <a16:creationId xmlns:a16="http://schemas.microsoft.com/office/drawing/2014/main" id="{EC471D1B-7F8F-8988-5DD7-5B91254E9A6E}"/>
              </a:ext>
            </a:extLst>
          </p:cNvPr>
          <p:cNvSpPr txBox="1">
            <a:spLocks/>
          </p:cNvSpPr>
          <p:nvPr/>
        </p:nvSpPr>
        <p:spPr>
          <a:xfrm>
            <a:off x="457199" y="2192785"/>
            <a:ext cx="5998465" cy="3931920"/>
          </a:xfrm>
          <a:prstGeom prst="rect">
            <a:avLst/>
          </a:prstGeom>
        </p:spPr>
        <p:txBody>
          <a:bodyPr spcFirstLastPara="1" vert="horz" wrap="square" lIns="91425" tIns="45700" rIns="91425" bIns="45700" rtlCol="0" anchor="t" anchorCtr="0">
            <a:normAutofit/>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a:spcBef>
                <a:spcPts val="0"/>
              </a:spcBef>
              <a:buFont typeface="Calibri"/>
              <a:buChar char="-"/>
            </a:pPr>
            <a:r>
              <a:rPr lang="en-US" sz="1600">
                <a:cs typeface="Arial"/>
              </a:rPr>
              <a:t>Microcontroller/Firmware-&gt; Optoelectronics -&gt; Power:</a:t>
            </a:r>
            <a:endParaRPr lang="en-US" sz="900">
              <a:cs typeface="Arial"/>
            </a:endParaRPr>
          </a:p>
          <a:p>
            <a:pPr lvl="1">
              <a:spcBef>
                <a:spcPts val="0"/>
              </a:spcBef>
              <a:buFont typeface="Calibri"/>
              <a:buChar char="-"/>
            </a:pPr>
            <a:r>
              <a:rPr lang="en-US" sz="1200">
                <a:cs typeface="Arial"/>
              </a:rPr>
              <a:t>3.3V Square Wave: working</a:t>
            </a:r>
          </a:p>
          <a:p>
            <a:pPr lvl="1">
              <a:spcBef>
                <a:spcPts val="0"/>
              </a:spcBef>
              <a:buFont typeface="Calibri"/>
              <a:buChar char="-"/>
            </a:pPr>
            <a:r>
              <a:rPr lang="en-US" sz="1200">
                <a:cs typeface="Arial"/>
              </a:rPr>
              <a:t>5V Square Wave: not working</a:t>
            </a:r>
          </a:p>
          <a:p>
            <a:pPr lvl="1">
              <a:spcBef>
                <a:spcPts val="0"/>
              </a:spcBef>
              <a:buFont typeface="Calibri"/>
              <a:buChar char="-"/>
            </a:pPr>
            <a:r>
              <a:rPr lang="en-US" sz="1200">
                <a:cs typeface="Arial"/>
              </a:rPr>
              <a:t>3-Phase Sine Waves: not working</a:t>
            </a:r>
            <a:endParaRPr lang="en-US" sz="1600">
              <a:cs typeface="Arial"/>
            </a:endParaRPr>
          </a:p>
          <a:p>
            <a:pPr>
              <a:spcBef>
                <a:spcPts val="0"/>
              </a:spcBef>
              <a:buFont typeface="Calibri"/>
              <a:buChar char="-"/>
            </a:pPr>
            <a:r>
              <a:rPr lang="en-US" sz="1600">
                <a:cs typeface="Arial"/>
              </a:rPr>
              <a:t>Firmware (Dev Board) -&gt; Optoelectronics -&gt; Power:</a:t>
            </a:r>
            <a:endParaRPr lang="en-US" sz="900">
              <a:cs typeface="Arial"/>
            </a:endParaRPr>
          </a:p>
          <a:p>
            <a:pPr lvl="1">
              <a:spcBef>
                <a:spcPts val="0"/>
              </a:spcBef>
              <a:buFont typeface="Calibri"/>
              <a:buChar char="-"/>
            </a:pPr>
            <a:r>
              <a:rPr lang="en-US" sz="1200">
                <a:cs typeface="Arial"/>
              </a:rPr>
              <a:t>3.3V Square Wave: working</a:t>
            </a:r>
          </a:p>
          <a:p>
            <a:pPr lvl="1">
              <a:spcBef>
                <a:spcPts val="0"/>
              </a:spcBef>
              <a:buFont typeface="Calibri"/>
              <a:buChar char="-"/>
            </a:pPr>
            <a:r>
              <a:rPr lang="en-US" sz="1200">
                <a:cs typeface="Arial"/>
              </a:rPr>
              <a:t>5V Square Wave: previously working</a:t>
            </a:r>
          </a:p>
          <a:p>
            <a:pPr lvl="1">
              <a:spcBef>
                <a:spcPts val="0"/>
              </a:spcBef>
              <a:buFont typeface="Calibri"/>
              <a:buChar char="-"/>
            </a:pPr>
            <a:r>
              <a:rPr lang="en-US" sz="1200">
                <a:cs typeface="Arial"/>
              </a:rPr>
              <a:t>3-Phase Sine Waves: previously working</a:t>
            </a:r>
          </a:p>
          <a:p>
            <a:pPr>
              <a:spcBef>
                <a:spcPts val="0"/>
              </a:spcBef>
              <a:buFont typeface="Calibri"/>
              <a:buChar char="-"/>
            </a:pPr>
            <a:r>
              <a:rPr lang="en-US" sz="1600">
                <a:cs typeface="Arial"/>
              </a:rPr>
              <a:t>Optoelectronics:</a:t>
            </a:r>
          </a:p>
          <a:p>
            <a:pPr lvl="1">
              <a:spcBef>
                <a:spcPts val="0"/>
              </a:spcBef>
              <a:buFont typeface="Calibri"/>
              <a:buChar char="-"/>
            </a:pPr>
            <a:r>
              <a:rPr lang="en-US" sz="1200">
                <a:cs typeface="Arial"/>
              </a:rPr>
              <a:t>Previously working, but not currently: fried components</a:t>
            </a:r>
          </a:p>
        </p:txBody>
      </p:sp>
      <p:pic>
        <p:nvPicPr>
          <p:cNvPr id="19" name="Picture 18">
            <a:extLst>
              <a:ext uri="{FF2B5EF4-FFF2-40B4-BE49-F238E27FC236}">
                <a16:creationId xmlns:a16="http://schemas.microsoft.com/office/drawing/2014/main" id="{C042D27D-F970-54A2-513C-58102220CB36}"/>
              </a:ext>
            </a:extLst>
          </p:cNvPr>
          <p:cNvPicPr>
            <a:picLocks noChangeAspect="1"/>
          </p:cNvPicPr>
          <p:nvPr/>
        </p:nvPicPr>
        <p:blipFill>
          <a:blip r:embed="rId4"/>
          <a:stretch>
            <a:fillRect/>
          </a:stretch>
        </p:blipFill>
        <p:spPr>
          <a:xfrm>
            <a:off x="6807063" y="1867398"/>
            <a:ext cx="2032137" cy="4055615"/>
          </a:xfrm>
          <a:prstGeom prst="rect">
            <a:avLst/>
          </a:prstGeom>
          <a:ln w="28575">
            <a:solidFill>
              <a:schemeClr val="tx1"/>
            </a:solidFill>
          </a:ln>
        </p:spPr>
      </p:pic>
      <p:pic>
        <p:nvPicPr>
          <p:cNvPr id="3" name="Picture 2" descr="A screenshot of a computer&#10;&#10;AI-generated content may be incorrect.">
            <a:extLst>
              <a:ext uri="{FF2B5EF4-FFF2-40B4-BE49-F238E27FC236}">
                <a16:creationId xmlns:a16="http://schemas.microsoft.com/office/drawing/2014/main" id="{6E82DA0C-51B4-CDC0-D3D9-5E18D87B28F9}"/>
              </a:ext>
            </a:extLst>
          </p:cNvPr>
          <p:cNvPicPr>
            <a:picLocks noChangeAspect="1"/>
          </p:cNvPicPr>
          <p:nvPr/>
        </p:nvPicPr>
        <p:blipFill>
          <a:blip r:embed="rId5"/>
          <a:stretch>
            <a:fillRect/>
          </a:stretch>
        </p:blipFill>
        <p:spPr>
          <a:xfrm>
            <a:off x="4196800" y="4363709"/>
            <a:ext cx="3727418" cy="2400678"/>
          </a:xfrm>
          <a:prstGeom prst="rect">
            <a:avLst/>
          </a:prstGeom>
          <a:ln w="28575">
            <a:solidFill>
              <a:schemeClr val="tx1"/>
            </a:solidFill>
          </a:ln>
        </p:spPr>
      </p:pic>
      <p:pic>
        <p:nvPicPr>
          <p:cNvPr id="6" name="Picture 5" descr="A screen shot of a computer&#10;&#10;AI-generated content may be incorrect.">
            <a:extLst>
              <a:ext uri="{FF2B5EF4-FFF2-40B4-BE49-F238E27FC236}">
                <a16:creationId xmlns:a16="http://schemas.microsoft.com/office/drawing/2014/main" id="{A3437FB7-1ABB-7FA8-11D2-26B5581696A0}"/>
              </a:ext>
            </a:extLst>
          </p:cNvPr>
          <p:cNvPicPr>
            <a:picLocks noChangeAspect="1"/>
          </p:cNvPicPr>
          <p:nvPr/>
        </p:nvPicPr>
        <p:blipFill>
          <a:blip r:embed="rId6"/>
          <a:stretch>
            <a:fillRect/>
          </a:stretch>
        </p:blipFill>
        <p:spPr>
          <a:xfrm>
            <a:off x="292617" y="4363709"/>
            <a:ext cx="3739601" cy="2400678"/>
          </a:xfrm>
          <a:prstGeom prst="rect">
            <a:avLst/>
          </a:prstGeom>
          <a:ln w="28575">
            <a:solidFill>
              <a:schemeClr val="tx1"/>
            </a:solidFill>
          </a:ln>
        </p:spPr>
      </p:pic>
    </p:spTree>
    <p:extLst>
      <p:ext uri="{BB962C8B-B14F-4D97-AF65-F5344CB8AC3E}">
        <p14:creationId xmlns:p14="http://schemas.microsoft.com/office/powerpoint/2010/main" val="381445358"/>
      </p:ext>
    </p:extLst>
  </p:cSld>
  <p:clrMapOvr>
    <a:masterClrMapping/>
  </p:clrMapOvr>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87">
          <a:extLst>
            <a:ext uri="{FF2B5EF4-FFF2-40B4-BE49-F238E27FC236}">
              <a16:creationId xmlns:a16="http://schemas.microsoft.com/office/drawing/2014/main" id="{FAAF400D-8287-5915-31DF-5F98CD314A67}"/>
            </a:ext>
          </a:extLst>
        </p:cNvPr>
        <p:cNvGrpSpPr/>
        <p:nvPr/>
      </p:nvGrpSpPr>
      <p:grpSpPr>
        <a:xfrm>
          <a:off x="0" y="0"/>
          <a:ext cx="0" cy="0"/>
          <a:chOff x="0" y="0"/>
          <a:chExt cx="0" cy="0"/>
        </a:xfrm>
      </p:grpSpPr>
      <p:sp>
        <p:nvSpPr>
          <p:cNvPr id="88" name="Google Shape;88;gcce58aab64_3_0">
            <a:extLst>
              <a:ext uri="{FF2B5EF4-FFF2-40B4-BE49-F238E27FC236}">
                <a16:creationId xmlns:a16="http://schemas.microsoft.com/office/drawing/2014/main" id="{BD1982E8-FE4C-3235-58CB-EDFCFEFB9E95}"/>
              </a:ext>
            </a:extLst>
          </p:cNvPr>
          <p:cNvSpPr txBox="1">
            <a:spLocks noGrp="1"/>
          </p:cNvSpPr>
          <p:nvPr>
            <p:ph type="body" idx="1"/>
          </p:nvPr>
        </p:nvSpPr>
        <p:spPr>
          <a:xfrm>
            <a:off x="457199" y="2192785"/>
            <a:ext cx="5881740" cy="3933485"/>
          </a:xfrm>
          <a:prstGeom prst="rect">
            <a:avLst/>
          </a:prstGeom>
        </p:spPr>
        <p:txBody>
          <a:bodyPr spcFirstLastPara="1" wrap="square" lIns="91425" tIns="45700" rIns="91425" bIns="45700" anchor="t" anchorCtr="0">
            <a:normAutofit/>
          </a:bodyPr>
          <a:lstStyle/>
          <a:p>
            <a:pPr lvl="0" algn="l" rtl="0">
              <a:spcBef>
                <a:spcPts val="360"/>
              </a:spcBef>
              <a:spcAft>
                <a:spcPts val="0"/>
              </a:spcAft>
              <a:buFont typeface="Calibri"/>
              <a:buChar char="-"/>
            </a:pPr>
            <a:r>
              <a:rPr lang="en-US" sz="1800">
                <a:cs typeface="Arial"/>
              </a:rPr>
              <a:t>Microcontroller -&gt; Power:</a:t>
            </a:r>
          </a:p>
          <a:p>
            <a:pPr lvl="1">
              <a:spcBef>
                <a:spcPts val="360"/>
              </a:spcBef>
              <a:buFont typeface="Calibri"/>
              <a:buChar char="-"/>
            </a:pPr>
            <a:r>
              <a:rPr lang="en-US" sz="1400">
                <a:cs typeface="Arial"/>
              </a:rPr>
              <a:t>Not working</a:t>
            </a:r>
            <a:endParaRPr lang="en-US" sz="1800">
              <a:cs typeface="Arial"/>
            </a:endParaRPr>
          </a:p>
          <a:p>
            <a:pPr lvl="0" algn="l" rtl="0">
              <a:spcBef>
                <a:spcPts val="360"/>
              </a:spcBef>
              <a:spcAft>
                <a:spcPts val="0"/>
              </a:spcAft>
              <a:buFont typeface="Calibri"/>
              <a:buChar char="-"/>
            </a:pPr>
            <a:r>
              <a:rPr lang="en-US" sz="1800">
                <a:cs typeface="Arial"/>
              </a:rPr>
              <a:t>Firmware (Dev Board) -&gt; Optoelectronics -&gt; Power:</a:t>
            </a:r>
          </a:p>
          <a:p>
            <a:pPr lvl="1">
              <a:spcBef>
                <a:spcPts val="360"/>
              </a:spcBef>
              <a:buFont typeface="Calibri"/>
              <a:buChar char="-"/>
            </a:pPr>
            <a:r>
              <a:rPr lang="en-US" sz="1400">
                <a:cs typeface="Arial"/>
              </a:rPr>
              <a:t>Previously working</a:t>
            </a:r>
          </a:p>
          <a:p>
            <a:pPr>
              <a:spcBef>
                <a:spcPts val="0"/>
              </a:spcBef>
              <a:buFont typeface="Calibri"/>
              <a:buChar char="-"/>
            </a:pPr>
            <a:r>
              <a:rPr lang="en-US" sz="1800">
                <a:cs typeface="Arial"/>
              </a:rPr>
              <a:t>Optoelectronics:</a:t>
            </a:r>
          </a:p>
          <a:p>
            <a:pPr lvl="1">
              <a:spcBef>
                <a:spcPts val="0"/>
              </a:spcBef>
              <a:buFont typeface="Calibri"/>
              <a:buChar char="-"/>
            </a:pPr>
            <a:r>
              <a:rPr lang="en-US" sz="1400">
                <a:cs typeface="Arial"/>
              </a:rPr>
              <a:t>Previously working, but not currently: fried components</a:t>
            </a:r>
          </a:p>
          <a:p>
            <a:pPr>
              <a:spcBef>
                <a:spcPts val="0"/>
              </a:spcBef>
              <a:buFont typeface="Calibri"/>
              <a:buChar char="-"/>
            </a:pPr>
            <a:r>
              <a:rPr lang="en-US" sz="1800">
                <a:cs typeface="Arial"/>
              </a:rPr>
              <a:t>Power:</a:t>
            </a:r>
          </a:p>
          <a:p>
            <a:pPr lvl="1">
              <a:spcBef>
                <a:spcPts val="0"/>
              </a:spcBef>
              <a:buFont typeface="Calibri"/>
              <a:buChar char="-"/>
            </a:pPr>
            <a:r>
              <a:rPr lang="en-US" sz="1400">
                <a:cs typeface="Arial"/>
              </a:rPr>
              <a:t>Previously working, but not currently: fried components</a:t>
            </a:r>
          </a:p>
          <a:p>
            <a:pPr lvl="1">
              <a:spcBef>
                <a:spcPts val="0"/>
              </a:spcBef>
              <a:buFont typeface="Calibri"/>
              <a:buChar char="-"/>
            </a:pPr>
            <a:endParaRPr lang="en-US" sz="1400">
              <a:cs typeface="Arial"/>
            </a:endParaRPr>
          </a:p>
          <a:p>
            <a:pPr lvl="1">
              <a:spcBef>
                <a:spcPts val="0"/>
              </a:spcBef>
              <a:buFont typeface="Calibri"/>
              <a:buChar char="-"/>
            </a:pPr>
            <a:endParaRPr lang="en-US" sz="1400">
              <a:cs typeface="Arial"/>
            </a:endParaRPr>
          </a:p>
          <a:p>
            <a:pPr marL="457200" lvl="1" indent="0">
              <a:spcBef>
                <a:spcPts val="0"/>
              </a:spcBef>
              <a:buNone/>
            </a:pPr>
            <a:endParaRPr lang="en-US" sz="1400">
              <a:cs typeface="Arial"/>
            </a:endParaRPr>
          </a:p>
          <a:p>
            <a:pPr marL="457200" lvl="1" indent="0">
              <a:spcBef>
                <a:spcPts val="360"/>
              </a:spcBef>
              <a:buNone/>
            </a:pPr>
            <a:endParaRPr lang="en-US" sz="1400">
              <a:cs typeface="Arial"/>
            </a:endParaRPr>
          </a:p>
        </p:txBody>
      </p:sp>
      <p:sp>
        <p:nvSpPr>
          <p:cNvPr id="90" name="Google Shape;90;gcce58aab64_3_0">
            <a:extLst>
              <a:ext uri="{FF2B5EF4-FFF2-40B4-BE49-F238E27FC236}">
                <a16:creationId xmlns:a16="http://schemas.microsoft.com/office/drawing/2014/main" id="{1D6C1A2C-FCE7-2B13-4753-B30B10AFB2DE}"/>
              </a:ext>
            </a:extLst>
          </p:cNvPr>
          <p:cNvSpPr txBox="1">
            <a:spLocks noGrp="1"/>
          </p:cNvSpPr>
          <p:nvPr>
            <p:ph type="title"/>
          </p:nvPr>
        </p:nvSpPr>
        <p:spPr>
          <a:xfrm>
            <a:off x="609600" y="12015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cs typeface="Arial"/>
              </a:rPr>
              <a:t>Relay Control Integration</a:t>
            </a:r>
            <a:endParaRPr lang="en-US" sz="1200" b="0">
              <a:cs typeface="Arial"/>
            </a:endParaRPr>
          </a:p>
        </p:txBody>
      </p:sp>
      <p:grpSp>
        <p:nvGrpSpPr>
          <p:cNvPr id="37" name="Group 36">
            <a:extLst>
              <a:ext uri="{FF2B5EF4-FFF2-40B4-BE49-F238E27FC236}">
                <a16:creationId xmlns:a16="http://schemas.microsoft.com/office/drawing/2014/main" id="{792FC51A-9D07-9400-4659-C152B1FF9BED}"/>
              </a:ext>
            </a:extLst>
          </p:cNvPr>
          <p:cNvGrpSpPr/>
          <p:nvPr/>
        </p:nvGrpSpPr>
        <p:grpSpPr>
          <a:xfrm>
            <a:off x="6400460" y="2230855"/>
            <a:ext cx="2438740" cy="4353533"/>
            <a:chOff x="2199950" y="1622832"/>
            <a:chExt cx="2438740" cy="4353533"/>
          </a:xfrm>
        </p:grpSpPr>
        <p:pic>
          <p:nvPicPr>
            <p:cNvPr id="20" name="Picture 19">
              <a:extLst>
                <a:ext uri="{FF2B5EF4-FFF2-40B4-BE49-F238E27FC236}">
                  <a16:creationId xmlns:a16="http://schemas.microsoft.com/office/drawing/2014/main" id="{88822595-B9A0-2443-6B5D-E2A1174712F5}"/>
                </a:ext>
              </a:extLst>
            </p:cNvPr>
            <p:cNvPicPr>
              <a:picLocks noChangeAspect="1"/>
            </p:cNvPicPr>
            <p:nvPr/>
          </p:nvPicPr>
          <p:blipFill>
            <a:blip r:embed="rId3"/>
            <a:stretch>
              <a:fillRect/>
            </a:stretch>
          </p:blipFill>
          <p:spPr>
            <a:xfrm>
              <a:off x="2199950" y="1622832"/>
              <a:ext cx="2438740" cy="4353533"/>
            </a:xfrm>
            <a:prstGeom prst="rect">
              <a:avLst/>
            </a:prstGeom>
            <a:ln w="28575">
              <a:solidFill>
                <a:schemeClr val="tx1"/>
              </a:solidFill>
            </a:ln>
          </p:spPr>
        </p:pic>
        <p:grpSp>
          <p:nvGrpSpPr>
            <p:cNvPr id="23" name="Group 22">
              <a:extLst>
                <a:ext uri="{FF2B5EF4-FFF2-40B4-BE49-F238E27FC236}">
                  <a16:creationId xmlns:a16="http://schemas.microsoft.com/office/drawing/2014/main" id="{BA871D89-5409-BEA3-6381-020C11D5E30D}"/>
                </a:ext>
              </a:extLst>
            </p:cNvPr>
            <p:cNvGrpSpPr/>
            <p:nvPr/>
          </p:nvGrpSpPr>
          <p:grpSpPr>
            <a:xfrm>
              <a:off x="2367600" y="2606820"/>
              <a:ext cx="849600" cy="716040"/>
              <a:chOff x="2367600" y="2606820"/>
              <a:chExt cx="849600" cy="716040"/>
            </a:xfrm>
          </p:grpSpPr>
          <mc:AlternateContent xmlns:mc="http://schemas.openxmlformats.org/markup-compatibility/2006" xmlns:p14="http://schemas.microsoft.com/office/powerpoint/2010/main">
            <mc:Choice Requires="p14">
              <p:contentPart p14:bwMode="auto" r:id="rId4">
                <p14:nvContentPartPr>
                  <p14:cNvPr id="21" name="Ink 20">
                    <a:extLst>
                      <a:ext uri="{FF2B5EF4-FFF2-40B4-BE49-F238E27FC236}">
                        <a16:creationId xmlns:a16="http://schemas.microsoft.com/office/drawing/2014/main" id="{ACA56652-F616-A434-D8F9-6666AF2D9972}"/>
                      </a:ext>
                    </a:extLst>
                  </p14:cNvPr>
                  <p14:cNvContentPartPr/>
                  <p14:nvPr/>
                </p14:nvContentPartPr>
                <p14:xfrm>
                  <a:off x="2367600" y="2606820"/>
                  <a:ext cx="849600" cy="479880"/>
                </p14:xfrm>
              </p:contentPart>
            </mc:Choice>
            <mc:Fallback xmlns="">
              <p:pic>
                <p:nvPicPr>
                  <p:cNvPr id="21" name="Ink 20">
                    <a:extLst>
                      <a:ext uri="{FF2B5EF4-FFF2-40B4-BE49-F238E27FC236}">
                        <a16:creationId xmlns:a16="http://schemas.microsoft.com/office/drawing/2014/main" id="{ACA56652-F616-A434-D8F9-6666AF2D9972}"/>
                      </a:ext>
                    </a:extLst>
                  </p:cNvPr>
                  <p:cNvPicPr/>
                  <p:nvPr/>
                </p:nvPicPr>
                <p:blipFill>
                  <a:blip r:embed="rId5"/>
                  <a:stretch>
                    <a:fillRect/>
                  </a:stretch>
                </p:blipFill>
                <p:spPr>
                  <a:xfrm>
                    <a:off x="2353200" y="2592420"/>
                    <a:ext cx="877680" cy="507960"/>
                  </a:xfrm>
                  <a:prstGeom prst="rect">
                    <a:avLst/>
                  </a:prstGeom>
                </p:spPr>
              </p:pic>
            </mc:Fallback>
          </mc:AlternateContent>
          <mc:AlternateContent xmlns:mc="http://schemas.openxmlformats.org/markup-compatibility/2006" xmlns:p14="http://schemas.microsoft.com/office/powerpoint/2010/main">
            <mc:Choice Requires="p14">
              <p:contentPart p14:bwMode="auto" r:id="rId6">
                <p14:nvContentPartPr>
                  <p14:cNvPr id="22" name="Ink 21">
                    <a:extLst>
                      <a:ext uri="{FF2B5EF4-FFF2-40B4-BE49-F238E27FC236}">
                        <a16:creationId xmlns:a16="http://schemas.microsoft.com/office/drawing/2014/main" id="{B2239BF2-0874-BD30-D102-D95B0F67591F}"/>
                      </a:ext>
                    </a:extLst>
                  </p14:cNvPr>
                  <p14:cNvContentPartPr/>
                  <p14:nvPr/>
                </p14:nvContentPartPr>
                <p14:xfrm>
                  <a:off x="2796360" y="3078060"/>
                  <a:ext cx="256680" cy="244800"/>
                </p14:xfrm>
              </p:contentPart>
            </mc:Choice>
            <mc:Fallback xmlns="">
              <p:pic>
                <p:nvPicPr>
                  <p:cNvPr id="22" name="Ink 21">
                    <a:extLst>
                      <a:ext uri="{FF2B5EF4-FFF2-40B4-BE49-F238E27FC236}">
                        <a16:creationId xmlns:a16="http://schemas.microsoft.com/office/drawing/2014/main" id="{B2239BF2-0874-BD30-D102-D95B0F67591F}"/>
                      </a:ext>
                    </a:extLst>
                  </p:cNvPr>
                  <p:cNvPicPr/>
                  <p:nvPr/>
                </p:nvPicPr>
                <p:blipFill>
                  <a:blip r:embed="rId7"/>
                  <a:stretch>
                    <a:fillRect/>
                  </a:stretch>
                </p:blipFill>
                <p:spPr>
                  <a:xfrm>
                    <a:off x="2781960" y="3063660"/>
                    <a:ext cx="284760" cy="272880"/>
                  </a:xfrm>
                  <a:prstGeom prst="rect">
                    <a:avLst/>
                  </a:prstGeom>
                </p:spPr>
              </p:pic>
            </mc:Fallback>
          </mc:AlternateContent>
        </p:grpSp>
        <mc:AlternateContent xmlns:mc="http://schemas.openxmlformats.org/markup-compatibility/2006" xmlns:p14="http://schemas.microsoft.com/office/powerpoint/2010/main">
          <mc:Choice Requires="p14">
            <p:contentPart p14:bwMode="auto" r:id="rId8">
              <p14:nvContentPartPr>
                <p14:cNvPr id="26" name="Ink 25">
                  <a:extLst>
                    <a:ext uri="{FF2B5EF4-FFF2-40B4-BE49-F238E27FC236}">
                      <a16:creationId xmlns:a16="http://schemas.microsoft.com/office/drawing/2014/main" id="{9850825C-977F-3DEE-C1D3-06EED3D513A0}"/>
                    </a:ext>
                  </a:extLst>
                </p14:cNvPr>
                <p14:cNvContentPartPr/>
                <p14:nvPr/>
              </p14:nvContentPartPr>
              <p14:xfrm>
                <a:off x="2385240" y="3542820"/>
                <a:ext cx="779040" cy="498240"/>
              </p14:xfrm>
            </p:contentPart>
          </mc:Choice>
          <mc:Fallback xmlns="">
            <p:pic>
              <p:nvPicPr>
                <p:cNvPr id="26" name="Ink 25">
                  <a:extLst>
                    <a:ext uri="{FF2B5EF4-FFF2-40B4-BE49-F238E27FC236}">
                      <a16:creationId xmlns:a16="http://schemas.microsoft.com/office/drawing/2014/main" id="{9850825C-977F-3DEE-C1D3-06EED3D513A0}"/>
                    </a:ext>
                  </a:extLst>
                </p:cNvPr>
                <p:cNvPicPr/>
                <p:nvPr/>
              </p:nvPicPr>
              <p:blipFill>
                <a:blip r:embed="rId9"/>
                <a:stretch>
                  <a:fillRect/>
                </a:stretch>
              </p:blipFill>
              <p:spPr>
                <a:xfrm>
                  <a:off x="2370840" y="3528420"/>
                  <a:ext cx="807120" cy="526320"/>
                </a:xfrm>
                <a:prstGeom prst="rect">
                  <a:avLst/>
                </a:prstGeom>
              </p:spPr>
            </p:pic>
          </mc:Fallback>
        </mc:AlternateContent>
        <mc:AlternateContent xmlns:mc="http://schemas.openxmlformats.org/markup-compatibility/2006" xmlns:p14="http://schemas.microsoft.com/office/powerpoint/2010/main">
          <mc:Choice Requires="p14">
            <p:contentPart p14:bwMode="auto" r:id="rId10">
              <p14:nvContentPartPr>
                <p14:cNvPr id="27" name="Ink 26">
                  <a:extLst>
                    <a:ext uri="{FF2B5EF4-FFF2-40B4-BE49-F238E27FC236}">
                      <a16:creationId xmlns:a16="http://schemas.microsoft.com/office/drawing/2014/main" id="{F5F6A6FA-D3C2-4F0D-FD2A-5E0EECC46387}"/>
                    </a:ext>
                  </a:extLst>
                </p14:cNvPr>
                <p14:cNvContentPartPr/>
                <p14:nvPr/>
              </p14:nvContentPartPr>
              <p14:xfrm>
                <a:off x="3635520" y="5401140"/>
                <a:ext cx="816120" cy="529560"/>
              </p14:xfrm>
            </p:contentPart>
          </mc:Choice>
          <mc:Fallback xmlns="">
            <p:pic>
              <p:nvPicPr>
                <p:cNvPr id="27" name="Ink 26">
                  <a:extLst>
                    <a:ext uri="{FF2B5EF4-FFF2-40B4-BE49-F238E27FC236}">
                      <a16:creationId xmlns:a16="http://schemas.microsoft.com/office/drawing/2014/main" id="{F5F6A6FA-D3C2-4F0D-FD2A-5E0EECC46387}"/>
                    </a:ext>
                  </a:extLst>
                </p:cNvPr>
                <p:cNvPicPr/>
                <p:nvPr/>
              </p:nvPicPr>
              <p:blipFill>
                <a:blip r:embed="rId11"/>
                <a:stretch>
                  <a:fillRect/>
                </a:stretch>
              </p:blipFill>
              <p:spPr>
                <a:xfrm>
                  <a:off x="3621120" y="5386740"/>
                  <a:ext cx="844200" cy="557640"/>
                </a:xfrm>
                <a:prstGeom prst="rect">
                  <a:avLst/>
                </a:prstGeom>
              </p:spPr>
            </p:pic>
          </mc:Fallback>
        </mc:AlternateContent>
        <mc:AlternateContent xmlns:mc="http://schemas.openxmlformats.org/markup-compatibility/2006" xmlns:p14="http://schemas.microsoft.com/office/powerpoint/2010/main">
          <mc:Choice Requires="p14">
            <p:contentPart p14:bwMode="auto" r:id="rId12">
              <p14:nvContentPartPr>
                <p14:cNvPr id="29" name="Ink 28">
                  <a:extLst>
                    <a:ext uri="{FF2B5EF4-FFF2-40B4-BE49-F238E27FC236}">
                      <a16:creationId xmlns:a16="http://schemas.microsoft.com/office/drawing/2014/main" id="{4262FC87-77F7-8CC2-667E-E7D2AC63D181}"/>
                    </a:ext>
                  </a:extLst>
                </p14:cNvPr>
                <p14:cNvContentPartPr/>
                <p14:nvPr/>
              </p14:nvContentPartPr>
              <p14:xfrm>
                <a:off x="3878520" y="5288100"/>
                <a:ext cx="7920" cy="129960"/>
              </p14:xfrm>
            </p:contentPart>
          </mc:Choice>
          <mc:Fallback xmlns="">
            <p:pic>
              <p:nvPicPr>
                <p:cNvPr id="29" name="Ink 28">
                  <a:extLst>
                    <a:ext uri="{FF2B5EF4-FFF2-40B4-BE49-F238E27FC236}">
                      <a16:creationId xmlns:a16="http://schemas.microsoft.com/office/drawing/2014/main" id="{4262FC87-77F7-8CC2-667E-E7D2AC63D181}"/>
                    </a:ext>
                  </a:extLst>
                </p:cNvPr>
                <p:cNvPicPr/>
                <p:nvPr/>
              </p:nvPicPr>
              <p:blipFill>
                <a:blip r:embed="rId13"/>
                <a:stretch>
                  <a:fillRect/>
                </a:stretch>
              </p:blipFill>
              <p:spPr>
                <a:xfrm>
                  <a:off x="3864120" y="5273700"/>
                  <a:ext cx="36000" cy="158040"/>
                </a:xfrm>
                <a:prstGeom prst="rect">
                  <a:avLst/>
                </a:prstGeom>
              </p:spPr>
            </p:pic>
          </mc:Fallback>
        </mc:AlternateContent>
        <mc:AlternateContent xmlns:mc="http://schemas.openxmlformats.org/markup-compatibility/2006" xmlns:p14="http://schemas.microsoft.com/office/powerpoint/2010/main">
          <mc:Choice Requires="p14">
            <p:contentPart p14:bwMode="auto" r:id="rId14">
              <p14:nvContentPartPr>
                <p14:cNvPr id="30" name="Ink 29">
                  <a:extLst>
                    <a:ext uri="{FF2B5EF4-FFF2-40B4-BE49-F238E27FC236}">
                      <a16:creationId xmlns:a16="http://schemas.microsoft.com/office/drawing/2014/main" id="{FE57C250-EBC1-542D-EFF6-588A55DFC6E1}"/>
                    </a:ext>
                  </a:extLst>
                </p14:cNvPr>
                <p14:cNvContentPartPr/>
                <p14:nvPr/>
              </p14:nvContentPartPr>
              <p14:xfrm>
                <a:off x="2772600" y="4991820"/>
                <a:ext cx="1098360" cy="258480"/>
              </p14:xfrm>
            </p:contentPart>
          </mc:Choice>
          <mc:Fallback xmlns="">
            <p:pic>
              <p:nvPicPr>
                <p:cNvPr id="30" name="Ink 29">
                  <a:extLst>
                    <a:ext uri="{FF2B5EF4-FFF2-40B4-BE49-F238E27FC236}">
                      <a16:creationId xmlns:a16="http://schemas.microsoft.com/office/drawing/2014/main" id="{FE57C250-EBC1-542D-EFF6-588A55DFC6E1}"/>
                    </a:ext>
                  </a:extLst>
                </p:cNvPr>
                <p:cNvPicPr/>
                <p:nvPr/>
              </p:nvPicPr>
              <p:blipFill>
                <a:blip r:embed="rId15"/>
                <a:stretch>
                  <a:fillRect/>
                </a:stretch>
              </p:blipFill>
              <p:spPr>
                <a:xfrm>
                  <a:off x="2758200" y="4977440"/>
                  <a:ext cx="1126440" cy="286521"/>
                </a:xfrm>
                <a:prstGeom prst="rect">
                  <a:avLst/>
                </a:prstGeom>
              </p:spPr>
            </p:pic>
          </mc:Fallback>
        </mc:AlternateContent>
        <mc:AlternateContent xmlns:mc="http://schemas.openxmlformats.org/markup-compatibility/2006" xmlns:p14="http://schemas.microsoft.com/office/powerpoint/2010/main">
          <mc:Choice Requires="p14">
            <p:contentPart p14:bwMode="auto" r:id="rId16">
              <p14:nvContentPartPr>
                <p14:cNvPr id="31" name="Ink 30">
                  <a:extLst>
                    <a:ext uri="{FF2B5EF4-FFF2-40B4-BE49-F238E27FC236}">
                      <a16:creationId xmlns:a16="http://schemas.microsoft.com/office/drawing/2014/main" id="{47F83E4F-BF4D-D9B9-9DF9-06920012484A}"/>
                    </a:ext>
                  </a:extLst>
                </p14:cNvPr>
                <p14:cNvContentPartPr/>
                <p14:nvPr/>
              </p14:nvContentPartPr>
              <p14:xfrm>
                <a:off x="2772600" y="4069500"/>
                <a:ext cx="1114200" cy="403560"/>
              </p14:xfrm>
            </p:contentPart>
          </mc:Choice>
          <mc:Fallback xmlns="">
            <p:pic>
              <p:nvPicPr>
                <p:cNvPr id="31" name="Ink 30">
                  <a:extLst>
                    <a:ext uri="{FF2B5EF4-FFF2-40B4-BE49-F238E27FC236}">
                      <a16:creationId xmlns:a16="http://schemas.microsoft.com/office/drawing/2014/main" id="{47F83E4F-BF4D-D9B9-9DF9-06920012484A}"/>
                    </a:ext>
                  </a:extLst>
                </p:cNvPr>
                <p:cNvPicPr/>
                <p:nvPr/>
              </p:nvPicPr>
              <p:blipFill>
                <a:blip r:embed="rId17"/>
                <a:stretch>
                  <a:fillRect/>
                </a:stretch>
              </p:blipFill>
              <p:spPr>
                <a:xfrm>
                  <a:off x="2758200" y="4055113"/>
                  <a:ext cx="1142280" cy="431615"/>
                </a:xfrm>
                <a:prstGeom prst="rect">
                  <a:avLst/>
                </a:prstGeom>
              </p:spPr>
            </p:pic>
          </mc:Fallback>
        </mc:AlternateContent>
        <mc:AlternateContent xmlns:mc="http://schemas.openxmlformats.org/markup-compatibility/2006" xmlns:p14="http://schemas.microsoft.com/office/powerpoint/2010/main">
          <mc:Choice Requires="p14">
            <p:contentPart p14:bwMode="auto" r:id="rId18">
              <p14:nvContentPartPr>
                <p14:cNvPr id="32" name="Ink 31">
                  <a:extLst>
                    <a:ext uri="{FF2B5EF4-FFF2-40B4-BE49-F238E27FC236}">
                      <a16:creationId xmlns:a16="http://schemas.microsoft.com/office/drawing/2014/main" id="{98288966-F54E-AF40-CBF7-187865D9A19F}"/>
                    </a:ext>
                  </a:extLst>
                </p14:cNvPr>
                <p14:cNvContentPartPr/>
                <p14:nvPr/>
              </p14:nvContentPartPr>
              <p14:xfrm>
                <a:off x="2369040" y="4493940"/>
                <a:ext cx="822240" cy="489960"/>
              </p14:xfrm>
            </p:contentPart>
          </mc:Choice>
          <mc:Fallback xmlns="">
            <p:pic>
              <p:nvPicPr>
                <p:cNvPr id="32" name="Ink 31">
                  <a:extLst>
                    <a:ext uri="{FF2B5EF4-FFF2-40B4-BE49-F238E27FC236}">
                      <a16:creationId xmlns:a16="http://schemas.microsoft.com/office/drawing/2014/main" id="{98288966-F54E-AF40-CBF7-187865D9A19F}"/>
                    </a:ext>
                  </a:extLst>
                </p:cNvPr>
                <p:cNvPicPr/>
                <p:nvPr/>
              </p:nvPicPr>
              <p:blipFill>
                <a:blip r:embed="rId19"/>
                <a:stretch>
                  <a:fillRect/>
                </a:stretch>
              </p:blipFill>
              <p:spPr>
                <a:xfrm>
                  <a:off x="2354646" y="4479540"/>
                  <a:ext cx="850308" cy="518040"/>
                </a:xfrm>
                <a:prstGeom prst="rect">
                  <a:avLst/>
                </a:prstGeom>
              </p:spPr>
            </p:pic>
          </mc:Fallback>
        </mc:AlternateContent>
        <p:grpSp>
          <p:nvGrpSpPr>
            <p:cNvPr id="34" name="Group 33">
              <a:extLst>
                <a:ext uri="{FF2B5EF4-FFF2-40B4-BE49-F238E27FC236}">
                  <a16:creationId xmlns:a16="http://schemas.microsoft.com/office/drawing/2014/main" id="{B4405FD7-EC76-3880-59F2-7D829C6CEA17}"/>
                </a:ext>
              </a:extLst>
            </p:cNvPr>
            <p:cNvGrpSpPr/>
            <p:nvPr/>
          </p:nvGrpSpPr>
          <p:grpSpPr>
            <a:xfrm>
              <a:off x="3588720" y="3313860"/>
              <a:ext cx="870840" cy="709920"/>
              <a:chOff x="3588720" y="3313860"/>
              <a:chExt cx="870840" cy="709920"/>
            </a:xfrm>
          </p:grpSpPr>
          <mc:AlternateContent xmlns:mc="http://schemas.openxmlformats.org/markup-compatibility/2006" xmlns:p14="http://schemas.microsoft.com/office/powerpoint/2010/main">
            <mc:Choice Requires="p14">
              <p:contentPart p14:bwMode="auto" r:id="rId20">
                <p14:nvContentPartPr>
                  <p14:cNvPr id="24" name="Ink 23">
                    <a:extLst>
                      <a:ext uri="{FF2B5EF4-FFF2-40B4-BE49-F238E27FC236}">
                        <a16:creationId xmlns:a16="http://schemas.microsoft.com/office/drawing/2014/main" id="{89AED96D-BCB4-BD6B-BCFF-692B2A05519F}"/>
                      </a:ext>
                    </a:extLst>
                  </p14:cNvPr>
                  <p14:cNvContentPartPr/>
                  <p14:nvPr/>
                </p14:nvContentPartPr>
                <p14:xfrm>
                  <a:off x="3588720" y="3313860"/>
                  <a:ext cx="306720" cy="193320"/>
                </p14:xfrm>
              </p:contentPart>
            </mc:Choice>
            <mc:Fallback xmlns="">
              <p:pic>
                <p:nvPicPr>
                  <p:cNvPr id="24" name="Ink 23">
                    <a:extLst>
                      <a:ext uri="{FF2B5EF4-FFF2-40B4-BE49-F238E27FC236}">
                        <a16:creationId xmlns:a16="http://schemas.microsoft.com/office/drawing/2014/main" id="{89AED96D-BCB4-BD6B-BCFF-692B2A05519F}"/>
                      </a:ext>
                    </a:extLst>
                  </p:cNvPr>
                  <p:cNvPicPr/>
                  <p:nvPr/>
                </p:nvPicPr>
                <p:blipFill>
                  <a:blip r:embed="rId21"/>
                  <a:stretch>
                    <a:fillRect/>
                  </a:stretch>
                </p:blipFill>
                <p:spPr>
                  <a:xfrm>
                    <a:off x="3574320" y="3299487"/>
                    <a:ext cx="334800" cy="221348"/>
                  </a:xfrm>
                  <a:prstGeom prst="rect">
                    <a:avLst/>
                  </a:prstGeom>
                </p:spPr>
              </p:pic>
            </mc:Fallback>
          </mc:AlternateContent>
          <mc:AlternateContent xmlns:mc="http://schemas.openxmlformats.org/markup-compatibility/2006" xmlns:p14="http://schemas.microsoft.com/office/powerpoint/2010/main">
            <mc:Choice Requires="p14">
              <p:contentPart p14:bwMode="auto" r:id="rId22">
                <p14:nvContentPartPr>
                  <p14:cNvPr id="33" name="Ink 32">
                    <a:extLst>
                      <a:ext uri="{FF2B5EF4-FFF2-40B4-BE49-F238E27FC236}">
                        <a16:creationId xmlns:a16="http://schemas.microsoft.com/office/drawing/2014/main" id="{8518AA5E-AC60-D7C0-FD95-A1B8F2CD781F}"/>
                      </a:ext>
                    </a:extLst>
                  </p14:cNvPr>
                  <p14:cNvContentPartPr/>
                  <p14:nvPr/>
                </p14:nvContentPartPr>
                <p14:xfrm>
                  <a:off x="3627960" y="3535260"/>
                  <a:ext cx="831600" cy="488520"/>
                </p14:xfrm>
              </p:contentPart>
            </mc:Choice>
            <mc:Fallback xmlns="">
              <p:pic>
                <p:nvPicPr>
                  <p:cNvPr id="33" name="Ink 32">
                    <a:extLst>
                      <a:ext uri="{FF2B5EF4-FFF2-40B4-BE49-F238E27FC236}">
                        <a16:creationId xmlns:a16="http://schemas.microsoft.com/office/drawing/2014/main" id="{8518AA5E-AC60-D7C0-FD95-A1B8F2CD781F}"/>
                      </a:ext>
                    </a:extLst>
                  </p:cNvPr>
                  <p:cNvPicPr/>
                  <p:nvPr/>
                </p:nvPicPr>
                <p:blipFill>
                  <a:blip r:embed="rId23"/>
                  <a:stretch>
                    <a:fillRect/>
                  </a:stretch>
                </p:blipFill>
                <p:spPr>
                  <a:xfrm>
                    <a:off x="3613560" y="3520860"/>
                    <a:ext cx="859680" cy="516600"/>
                  </a:xfrm>
                  <a:prstGeom prst="rect">
                    <a:avLst/>
                  </a:prstGeom>
                </p:spPr>
              </p:pic>
            </mc:Fallback>
          </mc:AlternateContent>
        </p:grpSp>
      </p:grpSp>
      <p:pic>
        <p:nvPicPr>
          <p:cNvPr id="5" name="Picture 4" descr="A screen shot of a graph&#10;&#10;AI-generated content may be incorrect.">
            <a:extLst>
              <a:ext uri="{FF2B5EF4-FFF2-40B4-BE49-F238E27FC236}">
                <a16:creationId xmlns:a16="http://schemas.microsoft.com/office/drawing/2014/main" id="{9B3E0102-75AE-9D4E-A0C6-E9834ED07328}"/>
              </a:ext>
            </a:extLst>
          </p:cNvPr>
          <p:cNvPicPr>
            <a:picLocks noChangeAspect="1"/>
          </p:cNvPicPr>
          <p:nvPr/>
        </p:nvPicPr>
        <p:blipFill>
          <a:blip r:embed="rId24"/>
          <a:stretch>
            <a:fillRect/>
          </a:stretch>
        </p:blipFill>
        <p:spPr>
          <a:xfrm>
            <a:off x="1274187" y="4572954"/>
            <a:ext cx="3809999" cy="2166937"/>
          </a:xfrm>
          <a:prstGeom prst="rect">
            <a:avLst/>
          </a:prstGeom>
          <a:ln w="28575">
            <a:solidFill>
              <a:schemeClr val="tx1"/>
            </a:solidFill>
          </a:ln>
        </p:spPr>
      </p:pic>
    </p:spTree>
    <p:extLst>
      <p:ext uri="{BB962C8B-B14F-4D97-AF65-F5344CB8AC3E}">
        <p14:creationId xmlns:p14="http://schemas.microsoft.com/office/powerpoint/2010/main" val="31316763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gc7d564a012_0_0"/>
          <p:cNvSpPr txBox="1">
            <a:spLocks noGrp="1"/>
          </p:cNvSpPr>
          <p:nvPr>
            <p:ph type="title"/>
          </p:nvPr>
        </p:nvSpPr>
        <p:spPr>
          <a:xfrm>
            <a:off x="457200" y="896777"/>
            <a:ext cx="8229600" cy="803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Execution Plan</a:t>
            </a:r>
            <a:endParaRPr/>
          </a:p>
        </p:txBody>
      </p:sp>
      <p:pic>
        <p:nvPicPr>
          <p:cNvPr id="2" name="Picture 1" descr="A chart with multiple colored squares&#10;&#10;AI-generated content may be incorrect.">
            <a:extLst>
              <a:ext uri="{FF2B5EF4-FFF2-40B4-BE49-F238E27FC236}">
                <a16:creationId xmlns:a16="http://schemas.microsoft.com/office/drawing/2014/main" id="{EEF2BB05-0A67-EEB4-1CE1-9790619E2D19}"/>
              </a:ext>
            </a:extLst>
          </p:cNvPr>
          <p:cNvPicPr>
            <a:picLocks noChangeAspect="1"/>
          </p:cNvPicPr>
          <p:nvPr/>
        </p:nvPicPr>
        <p:blipFill>
          <a:blip r:embed="rId3"/>
          <a:stretch>
            <a:fillRect/>
          </a:stretch>
        </p:blipFill>
        <p:spPr>
          <a:xfrm>
            <a:off x="151560" y="1566303"/>
            <a:ext cx="8852086" cy="4778748"/>
          </a:xfrm>
          <a:prstGeom prst="rect">
            <a:avLst/>
          </a:prstGeom>
        </p:spPr>
      </p:pic>
    </p:spTree>
    <p:extLst>
      <p:ext uri="{BB962C8B-B14F-4D97-AF65-F5344CB8AC3E}">
        <p14:creationId xmlns:p14="http://schemas.microsoft.com/office/powerpoint/2010/main" val="31887952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74">
          <a:extLst>
            <a:ext uri="{FF2B5EF4-FFF2-40B4-BE49-F238E27FC236}">
              <a16:creationId xmlns:a16="http://schemas.microsoft.com/office/drawing/2014/main" id="{AB544579-1D99-87C1-E586-AF98FD34A601}"/>
            </a:ext>
          </a:extLst>
        </p:cNvPr>
        <p:cNvGrpSpPr/>
        <p:nvPr/>
      </p:nvGrpSpPr>
      <p:grpSpPr>
        <a:xfrm>
          <a:off x="0" y="0"/>
          <a:ext cx="0" cy="0"/>
          <a:chOff x="0" y="0"/>
          <a:chExt cx="0" cy="0"/>
        </a:xfrm>
      </p:grpSpPr>
      <p:sp>
        <p:nvSpPr>
          <p:cNvPr id="75" name="Google Shape;75;gc7d564a012_0_0">
            <a:extLst>
              <a:ext uri="{FF2B5EF4-FFF2-40B4-BE49-F238E27FC236}">
                <a16:creationId xmlns:a16="http://schemas.microsoft.com/office/drawing/2014/main" id="{0C6F8A83-41D1-8630-B00E-AADCE5BFBB50}"/>
              </a:ext>
            </a:extLst>
          </p:cNvPr>
          <p:cNvSpPr txBox="1">
            <a:spLocks noGrp="1"/>
          </p:cNvSpPr>
          <p:nvPr>
            <p:ph type="title"/>
          </p:nvPr>
        </p:nvSpPr>
        <p:spPr>
          <a:xfrm>
            <a:off x="457200" y="896777"/>
            <a:ext cx="8229600" cy="803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Validation Plan</a:t>
            </a:r>
            <a:endParaRPr/>
          </a:p>
        </p:txBody>
      </p:sp>
      <p:graphicFrame>
        <p:nvGraphicFramePr>
          <p:cNvPr id="2" name="Table 1">
            <a:extLst>
              <a:ext uri="{FF2B5EF4-FFF2-40B4-BE49-F238E27FC236}">
                <a16:creationId xmlns:a16="http://schemas.microsoft.com/office/drawing/2014/main" id="{98AC7637-8A70-2881-43D3-06A0292B5D0D}"/>
              </a:ext>
            </a:extLst>
          </p:cNvPr>
          <p:cNvGraphicFramePr>
            <a:graphicFrameLocks noGrp="1"/>
          </p:cNvGraphicFramePr>
          <p:nvPr>
            <p:extLst>
              <p:ext uri="{D42A27DB-BD31-4B8C-83A1-F6EECF244321}">
                <p14:modId xmlns:p14="http://schemas.microsoft.com/office/powerpoint/2010/main" val="220319148"/>
              </p:ext>
            </p:extLst>
          </p:nvPr>
        </p:nvGraphicFramePr>
        <p:xfrm>
          <a:off x="18071" y="1698687"/>
          <a:ext cx="9121618" cy="4985378"/>
        </p:xfrm>
        <a:graphic>
          <a:graphicData uri="http://schemas.openxmlformats.org/drawingml/2006/table">
            <a:tbl>
              <a:tblPr bandRow="1">
                <a:tableStyleId>{5C22544A-7EE6-4342-B048-85BDC9FD1C3A}</a:tableStyleId>
              </a:tblPr>
              <a:tblGrid>
                <a:gridCol w="690525">
                  <a:extLst>
                    <a:ext uri="{9D8B030D-6E8A-4147-A177-3AD203B41FA5}">
                      <a16:colId xmlns:a16="http://schemas.microsoft.com/office/drawing/2014/main" val="1228161710"/>
                    </a:ext>
                  </a:extLst>
                </a:gridCol>
                <a:gridCol w="913275">
                  <a:extLst>
                    <a:ext uri="{9D8B030D-6E8A-4147-A177-3AD203B41FA5}">
                      <a16:colId xmlns:a16="http://schemas.microsoft.com/office/drawing/2014/main" val="1507943604"/>
                    </a:ext>
                  </a:extLst>
                </a:gridCol>
                <a:gridCol w="2639590">
                  <a:extLst>
                    <a:ext uri="{9D8B030D-6E8A-4147-A177-3AD203B41FA5}">
                      <a16:colId xmlns:a16="http://schemas.microsoft.com/office/drawing/2014/main" val="3257683336"/>
                    </a:ext>
                  </a:extLst>
                </a:gridCol>
                <a:gridCol w="3474903">
                  <a:extLst>
                    <a:ext uri="{9D8B030D-6E8A-4147-A177-3AD203B41FA5}">
                      <a16:colId xmlns:a16="http://schemas.microsoft.com/office/drawing/2014/main" val="3334018724"/>
                    </a:ext>
                  </a:extLst>
                </a:gridCol>
                <a:gridCol w="623700">
                  <a:extLst>
                    <a:ext uri="{9D8B030D-6E8A-4147-A177-3AD203B41FA5}">
                      <a16:colId xmlns:a16="http://schemas.microsoft.com/office/drawing/2014/main" val="3474704607"/>
                    </a:ext>
                  </a:extLst>
                </a:gridCol>
                <a:gridCol w="779625">
                  <a:extLst>
                    <a:ext uri="{9D8B030D-6E8A-4147-A177-3AD203B41FA5}">
                      <a16:colId xmlns:a16="http://schemas.microsoft.com/office/drawing/2014/main" val="1321308039"/>
                    </a:ext>
                  </a:extLst>
                </a:gridCol>
              </a:tblGrid>
              <a:tr h="329834">
                <a:tc>
                  <a:txBody>
                    <a:bodyPr/>
                    <a:lstStyle/>
                    <a:p>
                      <a:pPr algn="l" fontAlgn="t"/>
                      <a:r>
                        <a:rPr lang="en-US" sz="1000" b="0" i="0" u="none" strike="noStrike">
                          <a:solidFill>
                            <a:srgbClr val="FFFFFF"/>
                          </a:solidFill>
                          <a:effectLst/>
                          <a:latin typeface="Aptos Narrow" panose="020B0004020202020204" pitchFamily="34" charset="0"/>
                        </a:rPr>
                        <a:t>Paragraph #</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Test Name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Success Criteria</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Methodology</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Status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Responsible Engineer(s)</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extLst>
                  <a:ext uri="{0D108BD9-81ED-4DB2-BD59-A6C34878D82A}">
                    <a16:rowId xmlns:a16="http://schemas.microsoft.com/office/drawing/2014/main" val="2648947564"/>
                  </a:ext>
                </a:extLst>
              </a:tr>
              <a:tr h="446871">
                <a:tc>
                  <a:txBody>
                    <a:bodyPr/>
                    <a:lstStyle/>
                    <a:p>
                      <a:pPr algn="l" fontAlgn="t"/>
                      <a:r>
                        <a:rPr lang="en-US" sz="1000" b="0" i="0" u="none" strike="noStrike">
                          <a:solidFill>
                            <a:srgbClr val="000000"/>
                          </a:solidFill>
                          <a:effectLst/>
                          <a:latin typeface="Aptos Narrow" panose="020B0004020202020204" pitchFamily="34" charset="0"/>
                        </a:rPr>
                        <a:t>3.2.1.1</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Speed and Torque Requirement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Motor shall operate within speed range of 0RPM to 1800RPM and torque range of 0lb-ft to 0.729lb-ft.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Input motor with voltage and check if it achieves 0RPM and 0lb-ft . Repeat for 300RPM, 600RPM, 900RPM, 1200RPM, 1500RPM, 1800RPM.</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Andrew, Ryan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600289164"/>
                  </a:ext>
                </a:extLst>
              </a:tr>
              <a:tr h="446871">
                <a:tc>
                  <a:txBody>
                    <a:bodyPr/>
                    <a:lstStyle/>
                    <a:p>
                      <a:pPr algn="l" fontAlgn="t"/>
                      <a:r>
                        <a:rPr lang="en-US" sz="1000" b="0" i="0" u="none" strike="noStrike">
                          <a:solidFill>
                            <a:srgbClr val="000000"/>
                          </a:solidFill>
                          <a:effectLst/>
                          <a:latin typeface="Aptos Narrow" panose="020B0004020202020204" pitchFamily="34" charset="0"/>
                        </a:rPr>
                        <a:t>3.2.1.2</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Frequency Requirement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shall operate within frequency range of 5Hz to 60Hz.</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Input system with frequency generator set to 5Hz and check if the motor runs smoothly. Repeat for 10Hz, 20Hz, 30Hz, 40Hz, 50Hz, 60Hz.</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384616523"/>
                  </a:ext>
                </a:extLst>
              </a:tr>
              <a:tr h="329834">
                <a:tc>
                  <a:txBody>
                    <a:bodyPr/>
                    <a:lstStyle/>
                    <a:p>
                      <a:pPr algn="l" fontAlgn="t"/>
                      <a:r>
                        <a:rPr lang="en-US" sz="1000" b="0" i="0" u="none" strike="noStrike">
                          <a:solidFill>
                            <a:srgbClr val="000000"/>
                          </a:solidFill>
                          <a:effectLst/>
                          <a:latin typeface="Aptos Narrow" panose="020B0004020202020204" pitchFamily="34" charset="0"/>
                        </a:rPr>
                        <a:t>3.2.1.3</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Temperature Requirement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System shall operate within temperature range of 0˚C to 70˚C.</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Place system in freezer set to 0˚C and check if the motor runs smoothly. Repeat with oven set to 70˚C.</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387936381"/>
                  </a:ext>
                </a:extLst>
              </a:tr>
              <a:tr h="297914">
                <a:tc>
                  <a:txBody>
                    <a:bodyPr/>
                    <a:lstStyle/>
                    <a:p>
                      <a:pPr algn="l" fontAlgn="t"/>
                      <a:r>
                        <a:rPr lang="en-US" sz="1000" b="0" i="0" u="none" strike="noStrike">
                          <a:solidFill>
                            <a:srgbClr val="000000"/>
                          </a:solidFill>
                          <a:effectLst/>
                          <a:latin typeface="Aptos Narrow" panose="020B0004020202020204" pitchFamily="34" charset="0"/>
                        </a:rPr>
                        <a:t>3.2.3.2</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Input Voltage Level</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input voltage shall be 208V</a:t>
                      </a:r>
                      <a:r>
                        <a:rPr lang="en-US" sz="1000" b="0" i="0" u="none" strike="noStrike" baseline="-25000">
                          <a:solidFill>
                            <a:srgbClr val="000000"/>
                          </a:solidFill>
                          <a:effectLst/>
                          <a:latin typeface="Aptos Narrow" panose="020B0004020202020204" pitchFamily="34" charset="0"/>
                        </a:rPr>
                        <a:t>AC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Measure with multimeter and check if the voltage is 208V</a:t>
                      </a:r>
                      <a:r>
                        <a:rPr lang="en-US" sz="1000" b="0" i="0" u="none" strike="noStrike" baseline="-25000">
                          <a:solidFill>
                            <a:srgbClr val="000000"/>
                          </a:solidFill>
                          <a:effectLst/>
                          <a:latin typeface="Aptos Narrow" panose="020B0004020202020204" pitchFamily="34" charset="0"/>
                        </a:rPr>
                        <a:t>AC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959099330"/>
                  </a:ext>
                </a:extLst>
              </a:tr>
              <a:tr h="329834">
                <a:tc>
                  <a:txBody>
                    <a:bodyPr/>
                    <a:lstStyle/>
                    <a:p>
                      <a:pPr algn="l" fontAlgn="t"/>
                      <a:r>
                        <a:rPr lang="en-US" sz="1000" b="0" i="0" u="none" strike="noStrike">
                          <a:solidFill>
                            <a:srgbClr val="000000"/>
                          </a:solidFill>
                          <a:effectLst/>
                          <a:latin typeface="Aptos Narrow" panose="020B0004020202020204" pitchFamily="34" charset="0"/>
                        </a:rPr>
                        <a:t>3.2.3.3</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Input Noise and Ripple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System shall not exceed ripple range of 0V to 0.165V.</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Measure with multimeter and check if the voltage exceeds 0V to 0.165V.</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Andrew</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858717567"/>
                  </a:ext>
                </a:extLst>
              </a:tr>
              <a:tr h="329834">
                <a:tc>
                  <a:txBody>
                    <a:bodyPr/>
                    <a:lstStyle/>
                    <a:p>
                      <a:pPr algn="l" fontAlgn="t"/>
                      <a:r>
                        <a:rPr lang="en-US" sz="1000" b="0" i="0" u="none" strike="noStrike">
                          <a:solidFill>
                            <a:srgbClr val="000000"/>
                          </a:solidFill>
                          <a:effectLst/>
                          <a:latin typeface="Aptos Narrow" panose="020B0004020202020204" pitchFamily="34" charset="0"/>
                        </a:rPr>
                        <a:t>3.2.3.4</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External Commands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External commands shall be documented in appropriate ICD.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Show to teaching team and check with them for approval.</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699116118"/>
                  </a:ext>
                </a:extLst>
              </a:tr>
              <a:tr h="500070">
                <a:tc>
                  <a:txBody>
                    <a:bodyPr/>
                    <a:lstStyle/>
                    <a:p>
                      <a:pPr algn="l" fontAlgn="t"/>
                      <a:r>
                        <a:rPr lang="en-US" sz="1000" b="0" i="0" u="none" strike="noStrike">
                          <a:solidFill>
                            <a:srgbClr val="000000"/>
                          </a:solidFill>
                          <a:effectLst/>
                          <a:latin typeface="Aptos Narrow" panose="020B0004020202020204" pitchFamily="34" charset="0"/>
                        </a:rPr>
                        <a:t>3.2.3.5</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Visual Output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Oscilloscope displays each of the three phases of the PWM sine wave.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Connect oscilloscope probes to the set output pins for the PWM signals, ensure that the signals' duty cycles span from 0-100% and are rougly separated by thirds.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Ryan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677094295"/>
                  </a:ext>
                </a:extLst>
              </a:tr>
              <a:tr h="329834">
                <a:tc>
                  <a:txBody>
                    <a:bodyPr/>
                    <a:lstStyle/>
                    <a:p>
                      <a:pPr algn="l" fontAlgn="t"/>
                      <a:r>
                        <a:rPr lang="en-US" sz="1000" b="0" i="0" u="none" strike="noStrike">
                          <a:solidFill>
                            <a:srgbClr val="000000"/>
                          </a:solidFill>
                          <a:effectLst/>
                          <a:latin typeface="Aptos Narrow" panose="020B0004020202020204" pitchFamily="34" charset="0"/>
                        </a:rPr>
                        <a:t>3.2.3.6</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Connectors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shall use terminal blocks for power and signal connections.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Observe power and signal connections and check if they are are terminal blocks.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Mackenzie, Andrew, 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699891294"/>
                  </a:ext>
                </a:extLst>
              </a:tr>
              <a:tr h="329834">
                <a:tc>
                  <a:txBody>
                    <a:bodyPr/>
                    <a:lstStyle/>
                    <a:p>
                      <a:pPr algn="l" fontAlgn="t"/>
                      <a:r>
                        <a:rPr lang="en-US" sz="1000" b="0" i="0" u="none" strike="noStrike">
                          <a:solidFill>
                            <a:srgbClr val="000000"/>
                          </a:solidFill>
                          <a:effectLst/>
                          <a:latin typeface="Aptos Narrow" panose="020B0004020202020204" pitchFamily="34" charset="0"/>
                        </a:rPr>
                        <a:t>3.2.3.7</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Overtemperature Shutdown</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System shall automatically shut down if sensor exceeds temperature range of 0˚C to 70˚C.</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Place sensor in freezer set to -1˚C and check if sensor is triggered. Repeat with oven set to 71˚C.</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Mackenzie</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847073504"/>
                  </a:ext>
                </a:extLst>
              </a:tr>
              <a:tr h="329834">
                <a:tc>
                  <a:txBody>
                    <a:bodyPr/>
                    <a:lstStyle/>
                    <a:p>
                      <a:pPr algn="l" fontAlgn="t"/>
                      <a:r>
                        <a:rPr lang="en-US" sz="1000" b="0" i="0" u="none" strike="noStrike">
                          <a:solidFill>
                            <a:srgbClr val="000000"/>
                          </a:solidFill>
                          <a:effectLst/>
                          <a:latin typeface="Aptos Narrow" panose="020B0004020202020204" pitchFamily="34" charset="0"/>
                        </a:rPr>
                        <a:t>3.2.3.8</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Built in Test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shall generate and evaluate test signals to assess failure status.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Compare generated values with known values and check if the failure statuses match. Repeat for six additional sets of values.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200555270"/>
                  </a:ext>
                </a:extLst>
              </a:tr>
              <a:tr h="446871">
                <a:tc>
                  <a:txBody>
                    <a:bodyPr/>
                    <a:lstStyle/>
                    <a:p>
                      <a:pPr algn="l" fontAlgn="t"/>
                      <a:r>
                        <a:rPr lang="en-US" sz="1000" b="0" i="0" u="none" strike="noStrike">
                          <a:solidFill>
                            <a:srgbClr val="000000"/>
                          </a:solidFill>
                          <a:effectLst/>
                          <a:latin typeface="Aptos Narrow" panose="020B0004020202020204" pitchFamily="34" charset="0"/>
                        </a:rPr>
                        <a:t>3.2.3.9 </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Optoelectronics Voltage Constraint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The optoelectronics subsystem shall convert the voltage it receives down to a voltage in the range of 15-20 V.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Test at full power where the opto receives ~60 V. Use a multimeter to measure voltage level on other side of opto barrier.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Mackenzie </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318766017"/>
                  </a:ext>
                </a:extLst>
              </a:tr>
              <a:tr h="500070">
                <a:tc>
                  <a:txBody>
                    <a:bodyPr/>
                    <a:lstStyle/>
                    <a:p>
                      <a:pPr algn="l" fontAlgn="t"/>
                      <a:r>
                        <a:rPr lang="en-US" sz="1000" b="0" i="0" u="none" strike="noStrike">
                          <a:solidFill>
                            <a:srgbClr val="000000"/>
                          </a:solidFill>
                          <a:effectLst/>
                          <a:latin typeface="Aptos Narrow" panose="020B0004020202020204" pitchFamily="34" charset="0"/>
                        </a:rPr>
                        <a:t>3.2.3.10 </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Digital to Power Continuity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The digital to power opto-isolators shall have a voltage of 0V across each component when connecting input to output.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 Use a multimeter to ensure that the voltage across each digital isolator is zero.</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a:rPr>
                        <a:t>Tested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Mackenzie</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685983771"/>
                  </a:ext>
                </a:extLst>
              </a:tr>
            </a:tbl>
          </a:graphicData>
        </a:graphic>
      </p:graphicFrame>
    </p:spTree>
    <p:extLst>
      <p:ext uri="{BB962C8B-B14F-4D97-AF65-F5344CB8AC3E}">
        <p14:creationId xmlns:p14="http://schemas.microsoft.com/office/powerpoint/2010/main" val="723860958"/>
      </p:ext>
    </p:extLst>
  </p:cSld>
  <p:clrMapOvr>
    <a:masterClrMapping/>
  </p:clrMapOvr>
  <p:extLst>
    <p:ext uri="{6950BFC3-D8DA-4A85-94F7-54DA5524770B}">
      <p188:commentRel xmlns:p188="http://schemas.microsoft.com/office/powerpoint/2018/8/main" r:id="rId3"/>
    </p:ext>
  </p:extLs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4">
          <a:extLst>
            <a:ext uri="{FF2B5EF4-FFF2-40B4-BE49-F238E27FC236}">
              <a16:creationId xmlns:a16="http://schemas.microsoft.com/office/drawing/2014/main" id="{6AA26C59-3FCF-FA2F-E32A-91CCC103420A}"/>
            </a:ext>
          </a:extLst>
        </p:cNvPr>
        <p:cNvGrpSpPr/>
        <p:nvPr/>
      </p:nvGrpSpPr>
      <p:grpSpPr>
        <a:xfrm>
          <a:off x="0" y="0"/>
          <a:ext cx="0" cy="0"/>
          <a:chOff x="0" y="0"/>
          <a:chExt cx="0" cy="0"/>
        </a:xfrm>
      </p:grpSpPr>
      <p:sp>
        <p:nvSpPr>
          <p:cNvPr id="75" name="Google Shape;75;gc7d564a012_0_0">
            <a:extLst>
              <a:ext uri="{FF2B5EF4-FFF2-40B4-BE49-F238E27FC236}">
                <a16:creationId xmlns:a16="http://schemas.microsoft.com/office/drawing/2014/main" id="{B4466384-2861-AF62-7126-7A73B9701FD9}"/>
              </a:ext>
            </a:extLst>
          </p:cNvPr>
          <p:cNvSpPr txBox="1">
            <a:spLocks noGrp="1"/>
          </p:cNvSpPr>
          <p:nvPr>
            <p:ph type="title"/>
          </p:nvPr>
        </p:nvSpPr>
        <p:spPr>
          <a:xfrm>
            <a:off x="457200" y="896777"/>
            <a:ext cx="8229600" cy="803700"/>
          </a:xfrm>
          <a:prstGeom prst="rect">
            <a:avLst/>
          </a:prstGeom>
        </p:spPr>
        <p:txBody>
          <a:bodyPr spcFirstLastPara="1" wrap="square" lIns="91425" tIns="45700" rIns="91425" bIns="45700" anchor="ctr" anchorCtr="0">
            <a:normAutofit/>
          </a:bodyPr>
          <a:lstStyle/>
          <a:p>
            <a:pPr marL="0" lvl="0" indent="0" algn="ctr" rtl="0">
              <a:spcBef>
                <a:spcPts val="0"/>
              </a:spcBef>
              <a:spcAft>
                <a:spcPts val="0"/>
              </a:spcAft>
              <a:buNone/>
            </a:pPr>
            <a:r>
              <a:rPr lang="en-US"/>
              <a:t>Validation Plan</a:t>
            </a:r>
            <a:endParaRPr/>
          </a:p>
        </p:txBody>
      </p:sp>
      <p:graphicFrame>
        <p:nvGraphicFramePr>
          <p:cNvPr id="2" name="Table 1">
            <a:extLst>
              <a:ext uri="{FF2B5EF4-FFF2-40B4-BE49-F238E27FC236}">
                <a16:creationId xmlns:a16="http://schemas.microsoft.com/office/drawing/2014/main" id="{C76BC916-FF2E-AF43-F6B0-6708A1C66893}"/>
              </a:ext>
            </a:extLst>
          </p:cNvPr>
          <p:cNvGraphicFramePr>
            <a:graphicFrameLocks noGrp="1"/>
          </p:cNvGraphicFramePr>
          <p:nvPr>
            <p:extLst>
              <p:ext uri="{D42A27DB-BD31-4B8C-83A1-F6EECF244321}">
                <p14:modId xmlns:p14="http://schemas.microsoft.com/office/powerpoint/2010/main" val="1450684604"/>
              </p:ext>
            </p:extLst>
          </p:nvPr>
        </p:nvGraphicFramePr>
        <p:xfrm>
          <a:off x="0" y="1698687"/>
          <a:ext cx="9140579" cy="5061498"/>
        </p:xfrm>
        <a:graphic>
          <a:graphicData uri="http://schemas.openxmlformats.org/drawingml/2006/table">
            <a:tbl>
              <a:tblPr bandRow="1">
                <a:tableStyleId>{5C22544A-7EE6-4342-B048-85BDC9FD1C3A}</a:tableStyleId>
              </a:tblPr>
              <a:tblGrid>
                <a:gridCol w="691960">
                  <a:extLst>
                    <a:ext uri="{9D8B030D-6E8A-4147-A177-3AD203B41FA5}">
                      <a16:colId xmlns:a16="http://schemas.microsoft.com/office/drawing/2014/main" val="4160006021"/>
                    </a:ext>
                  </a:extLst>
                </a:gridCol>
                <a:gridCol w="915174">
                  <a:extLst>
                    <a:ext uri="{9D8B030D-6E8A-4147-A177-3AD203B41FA5}">
                      <a16:colId xmlns:a16="http://schemas.microsoft.com/office/drawing/2014/main" val="114669595"/>
                    </a:ext>
                  </a:extLst>
                </a:gridCol>
                <a:gridCol w="2645076">
                  <a:extLst>
                    <a:ext uri="{9D8B030D-6E8A-4147-A177-3AD203B41FA5}">
                      <a16:colId xmlns:a16="http://schemas.microsoft.com/office/drawing/2014/main" val="854679848"/>
                    </a:ext>
                  </a:extLst>
                </a:gridCol>
                <a:gridCol w="3482126">
                  <a:extLst>
                    <a:ext uri="{9D8B030D-6E8A-4147-A177-3AD203B41FA5}">
                      <a16:colId xmlns:a16="http://schemas.microsoft.com/office/drawing/2014/main" val="3916686676"/>
                    </a:ext>
                  </a:extLst>
                </a:gridCol>
                <a:gridCol w="624997">
                  <a:extLst>
                    <a:ext uri="{9D8B030D-6E8A-4147-A177-3AD203B41FA5}">
                      <a16:colId xmlns:a16="http://schemas.microsoft.com/office/drawing/2014/main" val="3106943341"/>
                    </a:ext>
                  </a:extLst>
                </a:gridCol>
                <a:gridCol w="781246">
                  <a:extLst>
                    <a:ext uri="{9D8B030D-6E8A-4147-A177-3AD203B41FA5}">
                      <a16:colId xmlns:a16="http://schemas.microsoft.com/office/drawing/2014/main" val="1019466219"/>
                    </a:ext>
                  </a:extLst>
                </a:gridCol>
              </a:tblGrid>
              <a:tr h="332027">
                <a:tc>
                  <a:txBody>
                    <a:bodyPr/>
                    <a:lstStyle/>
                    <a:p>
                      <a:pPr algn="l" fontAlgn="t"/>
                      <a:r>
                        <a:rPr lang="en-US" sz="1000" b="0" i="0" u="none" strike="noStrike">
                          <a:solidFill>
                            <a:srgbClr val="FFFFFF"/>
                          </a:solidFill>
                          <a:effectLst/>
                          <a:latin typeface="Aptos Narrow" panose="020B0004020202020204" pitchFamily="34" charset="0"/>
                        </a:rPr>
                        <a:t>Paragraph #</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Test Name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Success Criteria</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Methodology</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Status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tc>
                  <a:txBody>
                    <a:bodyPr/>
                    <a:lstStyle/>
                    <a:p>
                      <a:pPr algn="l" fontAlgn="t"/>
                      <a:r>
                        <a:rPr lang="en-US" sz="1000" b="0" i="0" u="none" strike="noStrike">
                          <a:solidFill>
                            <a:srgbClr val="FFFFFF"/>
                          </a:solidFill>
                          <a:effectLst/>
                          <a:latin typeface="Aptos Narrow" panose="020B0004020202020204" pitchFamily="34" charset="0"/>
                        </a:rPr>
                        <a:t>Responsible Engineer(s)</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404040"/>
                    </a:solidFill>
                  </a:tcPr>
                </a:tc>
                <a:extLst>
                  <a:ext uri="{0D108BD9-81ED-4DB2-BD59-A6C34878D82A}">
                    <a16:rowId xmlns:a16="http://schemas.microsoft.com/office/drawing/2014/main" val="3940080339"/>
                  </a:ext>
                </a:extLst>
              </a:tr>
              <a:tr h="498040">
                <a:tc>
                  <a:txBody>
                    <a:bodyPr/>
                    <a:lstStyle/>
                    <a:p>
                      <a:pPr algn="l" fontAlgn="t"/>
                      <a:r>
                        <a:rPr lang="en-US" sz="1000" b="0" i="0" u="none" strike="noStrike">
                          <a:solidFill>
                            <a:srgbClr val="000000"/>
                          </a:solidFill>
                          <a:effectLst/>
                          <a:latin typeface="Aptos Narrow" panose="020B0004020202020204" pitchFamily="34" charset="0"/>
                        </a:rPr>
                        <a:t>3.2.3.11 </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Power to Digital Continuity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The power to digital opto-isolators shall have a voltage of 0V across each component when connecting input to output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 Use a multimeter to ensure that the voltage across each power isolator is zero.</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a:rPr>
                        <a:t>Tested </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Mackenzie</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255993010"/>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Inputs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The parameters are within the expected range.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Confirm that all electrical parameters (voltage, current, power) remain within safe and expected ranges under varying conditions.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69977256"/>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Firmware Code Compiles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MPLab firmware successfully compiles without errors or warnings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Attempt to compile code in MPLab and examine output logs to check for errors or warnings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Ryan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79527513"/>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Controller Performance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Motor spins according to user defined parameters.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Validate that the system operates efficiently and delivers accurate motor control across the expected range of operating conditions.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All</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527697802"/>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MCU Voltage Step Down</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MCU converts the voltage it is given to 3.3V.</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Measure the voltage of the signals being sent to the MCU and measure that the MCU converts it to 3.3V.</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Mackenzie, Andrew</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4247037728"/>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Rectifier Full System</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input voltage shall be rectified from 208V</a:t>
                      </a:r>
                      <a:r>
                        <a:rPr lang="en-US" sz="1000" b="0" i="0" u="none" strike="noStrike" baseline="-25000">
                          <a:solidFill>
                            <a:srgbClr val="000000"/>
                          </a:solidFill>
                          <a:effectLst/>
                          <a:latin typeface="Aptos Narrow" panose="020B0004020202020204" pitchFamily="34" charset="0"/>
                        </a:rPr>
                        <a:t>AC</a:t>
                      </a:r>
                      <a:r>
                        <a:rPr lang="en-US" sz="1000" b="0" i="0" u="none" strike="noStrike">
                          <a:solidFill>
                            <a:srgbClr val="000000"/>
                          </a:solidFill>
                          <a:effectLst/>
                          <a:latin typeface="Aptos Narrow" panose="020B0004020202020204" pitchFamily="34" charset="0"/>
                        </a:rPr>
                        <a:t> to 295V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Measure with multimeter and check if the voltage after the rectifier is 295V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2112151427"/>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Rectifier Power Subsystem</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System input voltage shall be rectified from 5V</a:t>
                      </a:r>
                      <a:r>
                        <a:rPr lang="en-US" sz="1000" b="0" i="0" u="none" strike="noStrike" baseline="-25000">
                          <a:solidFill>
                            <a:srgbClr val="000000"/>
                          </a:solidFill>
                          <a:effectLst/>
                          <a:latin typeface="Aptos Narrow" panose="020B0004020202020204" pitchFamily="34" charset="0"/>
                        </a:rPr>
                        <a:t>AC</a:t>
                      </a:r>
                      <a:r>
                        <a:rPr lang="en-US" sz="1000" b="0" i="0" u="none" strike="noStrike">
                          <a:solidFill>
                            <a:srgbClr val="000000"/>
                          </a:solidFill>
                          <a:effectLst/>
                          <a:latin typeface="Aptos Narrow" panose="020B0004020202020204" pitchFamily="34" charset="0"/>
                        </a:rPr>
                        <a:t> to 7.1 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Input 5V</a:t>
                      </a:r>
                      <a:r>
                        <a:rPr lang="en-US" sz="1000" b="0" i="0" u="none" strike="noStrike" baseline="-25000">
                          <a:solidFill>
                            <a:srgbClr val="000000"/>
                          </a:solidFill>
                          <a:effectLst/>
                          <a:latin typeface="Aptos Narrow" panose="020B0004020202020204" pitchFamily="34" charset="0"/>
                        </a:rPr>
                        <a:t>AC</a:t>
                      </a:r>
                      <a:r>
                        <a:rPr lang="en-US" sz="1000" b="0" i="0" u="none" strike="noStrike">
                          <a:solidFill>
                            <a:srgbClr val="000000"/>
                          </a:solidFill>
                          <a:effectLst/>
                          <a:latin typeface="Aptos Narrow" panose="020B0004020202020204" pitchFamily="34" charset="0"/>
                        </a:rPr>
                        <a:t> at differing angles of 120˚ on three waveform generators. Measure with multimeter and check if the voltage after the rectifier is 7.1 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758300576"/>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Isolated 15V Conversion</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System shall convert 15V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 to isolated 15V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Input 15V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 on a dc power supply. Measure with multimeter and check if the voltage after the converter is 15V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3368578598"/>
                  </a:ext>
                </a:extLst>
              </a:tr>
              <a:tr h="332027">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Isolated 5V Conversion</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System shall convert 3.3V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 to isolated 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Input 3.3V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 on a dc power supply. Measure with multimeter and check if the voltage after the converter is 5V</a:t>
                      </a:r>
                      <a:r>
                        <a:rPr lang="en-US" sz="1000" b="0" i="0" u="none" strike="noStrike" baseline="-25000">
                          <a:solidFill>
                            <a:srgbClr val="000000"/>
                          </a:solidFill>
                          <a:effectLst/>
                          <a:latin typeface="Aptos Narrow" panose="020B0004020202020204" pitchFamily="34" charset="0"/>
                        </a:rPr>
                        <a:t>DC</a:t>
                      </a:r>
                      <a:r>
                        <a:rPr lang="en-US" sz="1000" b="0" i="0" u="none" strike="noStrike">
                          <a:solidFill>
                            <a:srgbClr val="000000"/>
                          </a:solidFill>
                          <a:effectLst/>
                          <a:latin typeface="Aptos Narrow" panose="020B0004020202020204" pitchFamily="34" charset="0"/>
                        </a:rPr>
                        <a:t>.</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Aidan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3458504952"/>
                  </a:ext>
                </a:extLst>
              </a:tr>
              <a:tr h="498040">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User Interface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User is able to change the speed of the rotating PWM values by turning the potentiometer.</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Change potentiometer position to lowest, highest, and middle notch to observe that the target frequency of the system is close to 60, 10, and 35 respectively, and the rotating PWM values change pace accordingly</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Ryan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837586361"/>
                  </a:ext>
                </a:extLst>
              </a:tr>
              <a:tr h="498040">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Frequency Testing</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Code properly changes the frequency of the PWM signals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Use oscilloscope or a timer to measure the PWM waves to ensure that the program's target frequency is similar to the actual frequency of the PWM signals.</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tc>
                  <a:txBody>
                    <a:bodyPr/>
                    <a:lstStyle/>
                    <a:p>
                      <a:pPr algn="l" fontAlgn="t"/>
                      <a:r>
                        <a:rPr lang="en-US" sz="1000" b="0" i="0" u="none" strike="noStrike">
                          <a:solidFill>
                            <a:srgbClr val="000000"/>
                          </a:solidFill>
                          <a:effectLst/>
                          <a:latin typeface="Aptos Narrow" panose="020B0004020202020204" pitchFamily="34" charset="0"/>
                        </a:rPr>
                        <a:t>Ryan</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noFill/>
                  </a:tcPr>
                </a:tc>
                <a:extLst>
                  <a:ext uri="{0D108BD9-81ED-4DB2-BD59-A6C34878D82A}">
                    <a16:rowId xmlns:a16="http://schemas.microsoft.com/office/drawing/2014/main" val="1605119579"/>
                  </a:ext>
                </a:extLst>
              </a:tr>
              <a:tr h="342402">
                <a:tc>
                  <a:txBody>
                    <a:bodyPr/>
                    <a:lstStyle/>
                    <a:p>
                      <a:pPr algn="l" fontAlgn="t"/>
                      <a:r>
                        <a:rPr lang="en-US" sz="1000" b="0" i="0" u="none" strike="noStrike">
                          <a:solidFill>
                            <a:srgbClr val="000000"/>
                          </a:solidFill>
                          <a:effectLst/>
                          <a:latin typeface="Aptos Narrow" panose="020B0004020202020204" pitchFamily="34" charset="0"/>
                        </a:rPr>
                        <a:t>TBD</a:t>
                      </a:r>
                    </a:p>
                  </a:txBody>
                  <a:tcPr marL="0" marR="0" marT="0" marB="0">
                    <a:lnL w="1270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Debugger Connection</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The Microcontroller shall be able to properly communicate with Pickit4 debugger</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Connect the Pickit4 Debugger to microcontroller PCB using the 5 pin connector and ensure that MPLAB X IDE can recognize the device.</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Untested</a:t>
                      </a:r>
                    </a:p>
                  </a:txBody>
                  <a:tcPr marL="0" marR="0" marT="0" marB="0">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tc>
                  <a:txBody>
                    <a:bodyPr/>
                    <a:lstStyle/>
                    <a:p>
                      <a:pPr algn="l" fontAlgn="t"/>
                      <a:r>
                        <a:rPr lang="en-US" sz="1000" b="0" i="0" u="none" strike="noStrike">
                          <a:solidFill>
                            <a:srgbClr val="000000"/>
                          </a:solidFill>
                          <a:effectLst/>
                          <a:latin typeface="Aptos Narrow" panose="020B0004020202020204" pitchFamily="34" charset="0"/>
                        </a:rPr>
                        <a:t>Andrew</a:t>
                      </a:r>
                    </a:p>
                  </a:txBody>
                  <a:tcPr marL="0" marR="0" marT="0" marB="0">
                    <a:lnL w="635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D9D9D9"/>
                    </a:solidFill>
                  </a:tcPr>
                </a:tc>
                <a:extLst>
                  <a:ext uri="{0D108BD9-81ED-4DB2-BD59-A6C34878D82A}">
                    <a16:rowId xmlns:a16="http://schemas.microsoft.com/office/drawing/2014/main" val="1678704464"/>
                  </a:ext>
                </a:extLst>
              </a:tr>
            </a:tbl>
          </a:graphicData>
        </a:graphic>
      </p:graphicFrame>
    </p:spTree>
    <p:extLst>
      <p:ext uri="{BB962C8B-B14F-4D97-AF65-F5344CB8AC3E}">
        <p14:creationId xmlns:p14="http://schemas.microsoft.com/office/powerpoint/2010/main" val="37271564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g7a11958be6_0_2"/>
          <p:cNvSpPr txBox="1">
            <a:spLocks noGrp="1"/>
          </p:cNvSpPr>
          <p:nvPr>
            <p:ph type="body" idx="4294967295"/>
          </p:nvPr>
        </p:nvSpPr>
        <p:spPr>
          <a:xfrm>
            <a:off x="457200" y="1608545"/>
            <a:ext cx="8229600" cy="4077000"/>
          </a:xfrm>
          <a:prstGeom prst="rect">
            <a:avLst/>
          </a:prstGeom>
        </p:spPr>
        <p:txBody>
          <a:bodyPr spcFirstLastPara="1" wrap="square" lIns="91425" tIns="45700" rIns="91425" bIns="45700" anchor="t" anchorCtr="0">
            <a:normAutofit/>
          </a:bodyPr>
          <a:lstStyle/>
          <a:p>
            <a:pPr marL="0" lvl="0" indent="0" algn="l" rtl="0">
              <a:spcBef>
                <a:spcPts val="360"/>
              </a:spcBef>
              <a:spcAft>
                <a:spcPts val="0"/>
              </a:spcAft>
              <a:buNone/>
            </a:pPr>
            <a:endParaRPr b="1"/>
          </a:p>
          <a:p>
            <a:pPr marL="0" lvl="0" indent="0" algn="l" rtl="0">
              <a:spcBef>
                <a:spcPts val="360"/>
              </a:spcBef>
              <a:spcAft>
                <a:spcPts val="0"/>
              </a:spcAft>
              <a:buNone/>
            </a:pPr>
            <a:endParaRPr b="1"/>
          </a:p>
          <a:p>
            <a:pPr marL="0" lvl="0" indent="0" algn="ctr" rtl="0">
              <a:spcBef>
                <a:spcPts val="360"/>
              </a:spcBef>
              <a:spcAft>
                <a:spcPts val="0"/>
              </a:spcAft>
              <a:buNone/>
            </a:pPr>
            <a:endParaRPr b="1"/>
          </a:p>
          <a:p>
            <a:pPr marL="0" lvl="0" indent="0" algn="ctr" rtl="0">
              <a:spcBef>
                <a:spcPts val="360"/>
              </a:spcBef>
              <a:spcAft>
                <a:spcPts val="0"/>
              </a:spcAft>
              <a:buNone/>
            </a:pPr>
            <a:r>
              <a:rPr lang="en-US" b="1"/>
              <a:t>Thank you</a:t>
            </a:r>
            <a:endParaRPr b="1"/>
          </a:p>
        </p:txBody>
      </p:sp>
    </p:spTree>
    <p:extLst>
      <p:ext uri="{BB962C8B-B14F-4D97-AF65-F5344CB8AC3E}">
        <p14:creationId xmlns:p14="http://schemas.microsoft.com/office/powerpoint/2010/main" val="219897272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13" name="Google Shape;61;p2">
            <a:extLst>
              <a:ext uri="{FF2B5EF4-FFF2-40B4-BE49-F238E27FC236}">
                <a16:creationId xmlns:a16="http://schemas.microsoft.com/office/drawing/2014/main" id="{534D2621-E6BB-10C8-AEC6-063A684FE099}"/>
              </a:ext>
            </a:extLst>
          </p:cNvPr>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200"/>
              <a:buFont typeface="Arial"/>
              <a:buNone/>
            </a:pPr>
            <a:r>
              <a:rPr lang="en-US"/>
              <a:t>Project Summary</a:t>
            </a:r>
            <a:endParaRPr/>
          </a:p>
        </p:txBody>
      </p:sp>
      <p:sp>
        <p:nvSpPr>
          <p:cNvPr id="14" name="Google Shape;62;p2">
            <a:extLst>
              <a:ext uri="{FF2B5EF4-FFF2-40B4-BE49-F238E27FC236}">
                <a16:creationId xmlns:a16="http://schemas.microsoft.com/office/drawing/2014/main" id="{CE5FD192-0E4C-103C-8483-04C7FF73B41E}"/>
              </a:ext>
            </a:extLst>
          </p:cNvPr>
          <p:cNvSpPr txBox="1">
            <a:spLocks/>
          </p:cNvSpPr>
          <p:nvPr/>
        </p:nvSpPr>
        <p:spPr>
          <a:xfrm>
            <a:off x="457200" y="2049275"/>
            <a:ext cx="4237585" cy="4637400"/>
          </a:xfrm>
          <a:prstGeom prst="rect">
            <a:avLst/>
          </a:prstGeom>
          <a:noFill/>
          <a:ln>
            <a:noFill/>
          </a:ln>
        </p:spPr>
        <p:txBody>
          <a:bodyPr spcFirstLastPara="1" vert="horz" wrap="square" lIns="91425" tIns="45700" rIns="91425" bIns="45700" rtlCol="0" anchor="t" anchorCtr="0">
            <a:normAutofit fontScale="92500"/>
          </a:bodyPr>
          <a:lst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285750" indent="-285750">
              <a:spcBef>
                <a:spcPts val="0"/>
              </a:spcBef>
              <a:buFont typeface="Calibri"/>
              <a:buChar char="-"/>
            </a:pPr>
            <a:r>
              <a:rPr lang="en-US" sz="2400"/>
              <a:t>Problem: Traditional motor control systems cannot adjust to varying load demands, resulting in poor energy efficiency, excessive heat generation, and premature component failure</a:t>
            </a:r>
          </a:p>
          <a:p>
            <a:pPr marL="285750" indent="-285750">
              <a:spcBef>
                <a:spcPts val="0"/>
              </a:spcBef>
              <a:buFont typeface="Calibri"/>
              <a:buChar char="-"/>
            </a:pPr>
            <a:endParaRPr lang="en-US" sz="2400"/>
          </a:p>
          <a:p>
            <a:pPr marL="285750" indent="-285750">
              <a:spcBef>
                <a:spcPts val="0"/>
              </a:spcBef>
              <a:buFont typeface="Calibri"/>
              <a:buChar char="-"/>
            </a:pPr>
            <a:r>
              <a:rPr lang="en-US" sz="2400"/>
              <a:t>Solution: Develop a Variable Frequency Drive (VFD) motor control system to adjust frequency and voltage to load demands</a:t>
            </a:r>
            <a:endParaRPr lang="en-US" sz="2400">
              <a:cs typeface="Arial"/>
            </a:endParaRPr>
          </a:p>
        </p:txBody>
      </p:sp>
      <p:pic>
        <p:nvPicPr>
          <p:cNvPr id="15" name="Picture 14">
            <a:extLst>
              <a:ext uri="{FF2B5EF4-FFF2-40B4-BE49-F238E27FC236}">
                <a16:creationId xmlns:a16="http://schemas.microsoft.com/office/drawing/2014/main" id="{F42598AD-4D5D-883A-440E-453D6AC447B0}"/>
              </a:ext>
            </a:extLst>
          </p:cNvPr>
          <p:cNvPicPr>
            <a:picLocks noChangeAspect="1"/>
          </p:cNvPicPr>
          <p:nvPr/>
        </p:nvPicPr>
        <p:blipFill>
          <a:blip r:embed="rId3"/>
          <a:stretch>
            <a:fillRect/>
          </a:stretch>
        </p:blipFill>
        <p:spPr>
          <a:xfrm>
            <a:off x="4690214" y="2670329"/>
            <a:ext cx="4223375" cy="2204542"/>
          </a:xfrm>
          <a:prstGeom prst="rect">
            <a:avLst/>
          </a:prstGeom>
        </p:spPr>
      </p:pic>
    </p:spTree>
    <p:extLst>
      <p:ext uri="{BB962C8B-B14F-4D97-AF65-F5344CB8AC3E}">
        <p14:creationId xmlns:p14="http://schemas.microsoft.com/office/powerpoint/2010/main" val="1506731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Google Shape;68;p4"/>
          <p:cNvSpPr txBox="1">
            <a:spLocks noGrp="1"/>
          </p:cNvSpPr>
          <p:nvPr>
            <p:ph type="title"/>
          </p:nvPr>
        </p:nvSpPr>
        <p:spPr>
          <a:xfrm>
            <a:off x="457200" y="1049177"/>
            <a:ext cx="8229600" cy="803756"/>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200"/>
              <a:buFont typeface="Arial"/>
              <a:buNone/>
            </a:pPr>
            <a:r>
              <a:rPr lang="en-US"/>
              <a:t>Project/Subsystem Overview</a:t>
            </a:r>
            <a:endParaRPr/>
          </a:p>
        </p:txBody>
      </p:sp>
      <p:pic>
        <p:nvPicPr>
          <p:cNvPr id="3" name="Picture 2">
            <a:extLst>
              <a:ext uri="{FF2B5EF4-FFF2-40B4-BE49-F238E27FC236}">
                <a16:creationId xmlns:a16="http://schemas.microsoft.com/office/drawing/2014/main" id="{8B635A29-5E1C-75AF-067C-848F77D4459A}"/>
              </a:ext>
            </a:extLst>
          </p:cNvPr>
          <p:cNvPicPr>
            <a:picLocks noChangeAspect="1"/>
          </p:cNvPicPr>
          <p:nvPr/>
        </p:nvPicPr>
        <p:blipFill>
          <a:blip r:embed="rId3"/>
          <a:stretch>
            <a:fillRect/>
          </a:stretch>
        </p:blipFill>
        <p:spPr>
          <a:xfrm>
            <a:off x="1280435" y="1929133"/>
            <a:ext cx="6583130" cy="4786440"/>
          </a:xfrm>
          <a:prstGeom prst="rect">
            <a:avLst/>
          </a:prstGeom>
          <a:ln w="38100">
            <a:solidFill>
              <a:schemeClr val="tx1"/>
            </a:solidFill>
          </a:ln>
        </p:spPr>
      </p:pic>
    </p:spTree>
    <p:extLst>
      <p:ext uri="{BB962C8B-B14F-4D97-AF65-F5344CB8AC3E}">
        <p14:creationId xmlns:p14="http://schemas.microsoft.com/office/powerpoint/2010/main" val="3055576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7">
          <a:extLst>
            <a:ext uri="{FF2B5EF4-FFF2-40B4-BE49-F238E27FC236}">
              <a16:creationId xmlns:a16="http://schemas.microsoft.com/office/drawing/2014/main" id="{F332E3EB-1129-1776-C9D3-50F116779466}"/>
            </a:ext>
          </a:extLst>
        </p:cNvPr>
        <p:cNvGrpSpPr/>
        <p:nvPr/>
      </p:nvGrpSpPr>
      <p:grpSpPr>
        <a:xfrm>
          <a:off x="0" y="0"/>
          <a:ext cx="0" cy="0"/>
          <a:chOff x="0" y="0"/>
          <a:chExt cx="0" cy="0"/>
        </a:xfrm>
      </p:grpSpPr>
      <p:sp>
        <p:nvSpPr>
          <p:cNvPr id="68" name="Google Shape;68;p4">
            <a:extLst>
              <a:ext uri="{FF2B5EF4-FFF2-40B4-BE49-F238E27FC236}">
                <a16:creationId xmlns:a16="http://schemas.microsoft.com/office/drawing/2014/main" id="{EDD65B8C-4DAC-EBC7-7BA6-CC337933A416}"/>
              </a:ext>
            </a:extLst>
          </p:cNvPr>
          <p:cNvSpPr txBox="1">
            <a:spLocks noGrp="1"/>
          </p:cNvSpPr>
          <p:nvPr>
            <p:ph type="title"/>
          </p:nvPr>
        </p:nvSpPr>
        <p:spPr>
          <a:xfrm>
            <a:off x="457200" y="1049177"/>
            <a:ext cx="8229600" cy="803756"/>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200"/>
              <a:buFont typeface="Arial"/>
              <a:buNone/>
            </a:pPr>
            <a:r>
              <a:rPr lang="en-US"/>
              <a:t>Integrated System Diagram</a:t>
            </a:r>
            <a:endParaRPr/>
          </a:p>
        </p:txBody>
      </p:sp>
      <p:pic>
        <p:nvPicPr>
          <p:cNvPr id="4" name="Picture 3" descr="A group of electrical components&#10;&#10;AI-generated content may be incorrect.">
            <a:extLst>
              <a:ext uri="{FF2B5EF4-FFF2-40B4-BE49-F238E27FC236}">
                <a16:creationId xmlns:a16="http://schemas.microsoft.com/office/drawing/2014/main" id="{7B9084D6-4395-EA35-4D66-E48AD82CFEAE}"/>
              </a:ext>
            </a:extLst>
          </p:cNvPr>
          <p:cNvPicPr>
            <a:picLocks noChangeAspect="1"/>
          </p:cNvPicPr>
          <p:nvPr/>
        </p:nvPicPr>
        <p:blipFill>
          <a:blip r:embed="rId3"/>
          <a:stretch>
            <a:fillRect/>
          </a:stretch>
        </p:blipFill>
        <p:spPr>
          <a:xfrm>
            <a:off x="1143000" y="2043112"/>
            <a:ext cx="6858000" cy="3857625"/>
          </a:xfrm>
          <a:prstGeom prst="rect">
            <a:avLst/>
          </a:prstGeom>
        </p:spPr>
      </p:pic>
      <p:sp>
        <p:nvSpPr>
          <p:cNvPr id="5" name="Rectangle 4">
            <a:extLst>
              <a:ext uri="{FF2B5EF4-FFF2-40B4-BE49-F238E27FC236}">
                <a16:creationId xmlns:a16="http://schemas.microsoft.com/office/drawing/2014/main" id="{34F64ACA-6A3F-133B-1668-6E64B3A54DA7}"/>
              </a:ext>
            </a:extLst>
          </p:cNvPr>
          <p:cNvSpPr/>
          <p:nvPr/>
        </p:nvSpPr>
        <p:spPr>
          <a:xfrm>
            <a:off x="1981200" y="4400550"/>
            <a:ext cx="1933575" cy="1266825"/>
          </a:xfrm>
          <a:prstGeom prst="rect">
            <a:avLst/>
          </a:prstGeom>
          <a:noFill/>
          <a:ln w="28575">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A5752555-20C5-C502-6B37-82AE31EEF9AE}"/>
              </a:ext>
            </a:extLst>
          </p:cNvPr>
          <p:cNvSpPr/>
          <p:nvPr/>
        </p:nvSpPr>
        <p:spPr>
          <a:xfrm>
            <a:off x="5229225" y="4038600"/>
            <a:ext cx="1095375" cy="1533525"/>
          </a:xfrm>
          <a:prstGeom prst="rect">
            <a:avLst/>
          </a:prstGeom>
          <a:noFill/>
          <a:ln w="28575">
            <a:solidFill>
              <a:srgbClr val="FFFF0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0682F27-2302-32D8-9706-BF9D8A239C93}"/>
              </a:ext>
            </a:extLst>
          </p:cNvPr>
          <p:cNvSpPr/>
          <p:nvPr/>
        </p:nvSpPr>
        <p:spPr>
          <a:xfrm>
            <a:off x="1695450" y="2760822"/>
            <a:ext cx="1933575" cy="1266825"/>
          </a:xfrm>
          <a:prstGeom prst="rect">
            <a:avLst/>
          </a:prstGeom>
          <a:noFill/>
          <a:ln w="28575">
            <a:solidFill>
              <a:srgbClr val="00B050"/>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913E743F-EA77-829D-EFB0-FB17D37A2E79}"/>
              </a:ext>
            </a:extLst>
          </p:cNvPr>
          <p:cNvSpPr/>
          <p:nvPr/>
        </p:nvSpPr>
        <p:spPr>
          <a:xfrm rot="5400000">
            <a:off x="3605212" y="3549330"/>
            <a:ext cx="1933575" cy="1266825"/>
          </a:xfrm>
          <a:prstGeom prst="rect">
            <a:avLst/>
          </a:prstGeom>
          <a:noFill/>
          <a:ln w="28575">
            <a:solidFill>
              <a:schemeClr val="tx2"/>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3473585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7">
          <a:extLst>
            <a:ext uri="{FF2B5EF4-FFF2-40B4-BE49-F238E27FC236}">
              <a16:creationId xmlns:a16="http://schemas.microsoft.com/office/drawing/2014/main" id="{5ABF0420-5963-D04E-613B-52AE152BBE9F}"/>
            </a:ext>
          </a:extLst>
        </p:cNvPr>
        <p:cNvGrpSpPr/>
        <p:nvPr/>
      </p:nvGrpSpPr>
      <p:grpSpPr>
        <a:xfrm>
          <a:off x="0" y="0"/>
          <a:ext cx="0" cy="0"/>
          <a:chOff x="0" y="0"/>
          <a:chExt cx="0" cy="0"/>
        </a:xfrm>
      </p:grpSpPr>
      <p:sp>
        <p:nvSpPr>
          <p:cNvPr id="68" name="Google Shape;68;p4">
            <a:extLst>
              <a:ext uri="{FF2B5EF4-FFF2-40B4-BE49-F238E27FC236}">
                <a16:creationId xmlns:a16="http://schemas.microsoft.com/office/drawing/2014/main" id="{5EE2FF33-5328-2FA3-1B03-E8A509E6243E}"/>
              </a:ext>
            </a:extLst>
          </p:cNvPr>
          <p:cNvSpPr txBox="1">
            <a:spLocks noGrp="1"/>
          </p:cNvSpPr>
          <p:nvPr>
            <p:ph type="title"/>
          </p:nvPr>
        </p:nvSpPr>
        <p:spPr>
          <a:xfrm>
            <a:off x="457200" y="1049177"/>
            <a:ext cx="8229600" cy="803756"/>
          </a:xfrm>
          <a:prstGeom prst="rect">
            <a:avLst/>
          </a:prstGeom>
          <a:noFill/>
          <a:ln>
            <a:noFill/>
          </a:ln>
        </p:spPr>
        <p:txBody>
          <a:bodyPr spcFirstLastPara="1" wrap="square" lIns="91425" tIns="45700" rIns="91425" bIns="45700" anchor="ctr" anchorCtr="0">
            <a:normAutofit/>
          </a:bodyPr>
          <a:lstStyle/>
          <a:p>
            <a:pPr marL="0" lvl="0" indent="0" algn="ctr" rtl="0">
              <a:lnSpc>
                <a:spcPct val="100000"/>
              </a:lnSpc>
              <a:spcBef>
                <a:spcPts val="0"/>
              </a:spcBef>
              <a:spcAft>
                <a:spcPts val="0"/>
              </a:spcAft>
              <a:buClr>
                <a:schemeClr val="dk1"/>
              </a:buClr>
              <a:buSzPts val="3200"/>
              <a:buFont typeface="Arial"/>
              <a:buNone/>
            </a:pPr>
            <a:r>
              <a:rPr lang="en-US"/>
              <a:t>Project Timeline</a:t>
            </a:r>
            <a:endParaRPr/>
          </a:p>
        </p:txBody>
      </p:sp>
      <p:graphicFrame>
        <p:nvGraphicFramePr>
          <p:cNvPr id="2" name="Table 1">
            <a:extLst>
              <a:ext uri="{FF2B5EF4-FFF2-40B4-BE49-F238E27FC236}">
                <a16:creationId xmlns:a16="http://schemas.microsoft.com/office/drawing/2014/main" id="{349023A9-264D-2237-C541-09FB865E3C15}"/>
              </a:ext>
            </a:extLst>
          </p:cNvPr>
          <p:cNvGraphicFramePr>
            <a:graphicFrameLocks noGrp="1"/>
          </p:cNvGraphicFramePr>
          <p:nvPr>
            <p:extLst>
              <p:ext uri="{D42A27DB-BD31-4B8C-83A1-F6EECF244321}">
                <p14:modId xmlns:p14="http://schemas.microsoft.com/office/powerpoint/2010/main" val="2658540717"/>
              </p:ext>
            </p:extLst>
          </p:nvPr>
        </p:nvGraphicFramePr>
        <p:xfrm>
          <a:off x="232854" y="2882474"/>
          <a:ext cx="8678285" cy="1093052"/>
        </p:xfrm>
        <a:graphic>
          <a:graphicData uri="http://schemas.openxmlformats.org/drawingml/2006/table">
            <a:tbl>
              <a:tblPr bandRow="1">
                <a:tableStyleId>{5C22544A-7EE6-4342-B048-85BDC9FD1C3A}</a:tableStyleId>
              </a:tblPr>
              <a:tblGrid>
                <a:gridCol w="1239755">
                  <a:extLst>
                    <a:ext uri="{9D8B030D-6E8A-4147-A177-3AD203B41FA5}">
                      <a16:colId xmlns:a16="http://schemas.microsoft.com/office/drawing/2014/main" val="1321437664"/>
                    </a:ext>
                  </a:extLst>
                </a:gridCol>
                <a:gridCol w="1239755">
                  <a:extLst>
                    <a:ext uri="{9D8B030D-6E8A-4147-A177-3AD203B41FA5}">
                      <a16:colId xmlns:a16="http://schemas.microsoft.com/office/drawing/2014/main" val="3869427364"/>
                    </a:ext>
                  </a:extLst>
                </a:gridCol>
                <a:gridCol w="1239755">
                  <a:extLst>
                    <a:ext uri="{9D8B030D-6E8A-4147-A177-3AD203B41FA5}">
                      <a16:colId xmlns:a16="http://schemas.microsoft.com/office/drawing/2014/main" val="3128390113"/>
                    </a:ext>
                  </a:extLst>
                </a:gridCol>
                <a:gridCol w="1239755">
                  <a:extLst>
                    <a:ext uri="{9D8B030D-6E8A-4147-A177-3AD203B41FA5}">
                      <a16:colId xmlns:a16="http://schemas.microsoft.com/office/drawing/2014/main" val="4108138398"/>
                    </a:ext>
                  </a:extLst>
                </a:gridCol>
                <a:gridCol w="1239755">
                  <a:extLst>
                    <a:ext uri="{9D8B030D-6E8A-4147-A177-3AD203B41FA5}">
                      <a16:colId xmlns:a16="http://schemas.microsoft.com/office/drawing/2014/main" val="2168916262"/>
                    </a:ext>
                  </a:extLst>
                </a:gridCol>
                <a:gridCol w="1239755">
                  <a:extLst>
                    <a:ext uri="{9D8B030D-6E8A-4147-A177-3AD203B41FA5}">
                      <a16:colId xmlns:a16="http://schemas.microsoft.com/office/drawing/2014/main" val="1068172455"/>
                    </a:ext>
                  </a:extLst>
                </a:gridCol>
                <a:gridCol w="1239755">
                  <a:extLst>
                    <a:ext uri="{9D8B030D-6E8A-4147-A177-3AD203B41FA5}">
                      <a16:colId xmlns:a16="http://schemas.microsoft.com/office/drawing/2014/main" val="612915980"/>
                    </a:ext>
                  </a:extLst>
                </a:gridCol>
              </a:tblGrid>
              <a:tr h="255842">
                <a:tc>
                  <a:txBody>
                    <a:bodyPr/>
                    <a:lstStyle/>
                    <a:p>
                      <a:pPr algn="ctr" fontAlgn="b"/>
                      <a:r>
                        <a:rPr lang="en-US" sz="1200">
                          <a:effectLst/>
                          <a:latin typeface="Arial"/>
                        </a:rPr>
                        <a:t>2/12</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200">
                          <a:effectLst/>
                          <a:latin typeface="Arial"/>
                        </a:rPr>
                        <a:t>2/19</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b"/>
                      <a:r>
                        <a:rPr lang="en-US" sz="1200">
                          <a:effectLst/>
                          <a:latin typeface="Arial"/>
                        </a:rPr>
                        <a:t>3/7</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en-US" sz="1200">
                          <a:effectLst/>
                          <a:latin typeface="Arial"/>
                        </a:rPr>
                        <a:t>3/19</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en-US" sz="1200">
                          <a:effectLst/>
                          <a:latin typeface="Arial"/>
                        </a:rPr>
                        <a:t>4/2</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b"/>
                      <a:r>
                        <a:rPr lang="en-US" sz="1200">
                          <a:effectLst/>
                          <a:latin typeface="Arial"/>
                        </a:rPr>
                        <a:t>4/16</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DADAD"/>
                    </a:solidFill>
                  </a:tcPr>
                </a:tc>
                <a:tc>
                  <a:txBody>
                    <a:bodyPr/>
                    <a:lstStyle/>
                    <a:p>
                      <a:pPr algn="ctr" fontAlgn="b"/>
                      <a:r>
                        <a:rPr lang="en-US" sz="1200">
                          <a:effectLst/>
                          <a:latin typeface="Arial"/>
                        </a:rPr>
                        <a:t>4/28</a:t>
                      </a:r>
                    </a:p>
                  </a:txBody>
                  <a:tcPr marL="9525" marR="9525" marT="9525"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DADAD"/>
                    </a:solidFill>
                  </a:tcPr>
                </a:tc>
                <a:extLst>
                  <a:ext uri="{0D108BD9-81ED-4DB2-BD59-A6C34878D82A}">
                    <a16:rowId xmlns:a16="http://schemas.microsoft.com/office/drawing/2014/main" val="3317399572"/>
                  </a:ext>
                </a:extLst>
              </a:tr>
              <a:tr h="837210">
                <a:tc>
                  <a:txBody>
                    <a:bodyPr/>
                    <a:lstStyle/>
                    <a:p>
                      <a:pPr algn="ctr" fontAlgn="t"/>
                      <a:r>
                        <a:rPr lang="en-US" sz="1200">
                          <a:effectLst/>
                          <a:latin typeface="Arial"/>
                        </a:rPr>
                        <a:t>Subsystem PCBv1 Design, Assembly, &amp; Testing</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lvl="0" algn="ctr">
                        <a:buNone/>
                      </a:pPr>
                      <a:r>
                        <a:rPr lang="en-US" sz="1200" b="0" i="0" u="none" strike="noStrike" noProof="0">
                          <a:effectLst/>
                          <a:latin typeface="Arial"/>
                        </a:rPr>
                        <a:t>Auxiliary</a:t>
                      </a:r>
                      <a:r>
                        <a:rPr lang="en-US" sz="1200">
                          <a:effectLst/>
                          <a:latin typeface="Arial"/>
                        </a:rPr>
                        <a:t> Power &amp; MCU/Firmware Integration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92D050"/>
                    </a:solidFill>
                  </a:tcPr>
                </a:tc>
                <a:tc>
                  <a:txBody>
                    <a:bodyPr/>
                    <a:lstStyle/>
                    <a:p>
                      <a:pPr algn="ctr" fontAlgn="t"/>
                      <a:r>
                        <a:rPr lang="en-US" sz="1200">
                          <a:effectLst/>
                          <a:latin typeface="Arial"/>
                        </a:rPr>
                        <a:t>PWM Control Integration </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t"/>
                      <a:r>
                        <a:rPr lang="en-US" sz="1200">
                          <a:effectLst/>
                          <a:latin typeface="Arial"/>
                        </a:rPr>
                        <a:t>System Integration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t"/>
                      <a:r>
                        <a:rPr lang="en-US" sz="1200">
                          <a:effectLst/>
                          <a:latin typeface="Arial"/>
                        </a:rPr>
                        <a:t>System Testing</a:t>
                      </a:r>
                      <a:endParaRPr lang="en-US"/>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FF0000"/>
                    </a:solidFill>
                  </a:tcPr>
                </a:tc>
                <a:tc>
                  <a:txBody>
                    <a:bodyPr/>
                    <a:lstStyle/>
                    <a:p>
                      <a:pPr algn="ctr" fontAlgn="t"/>
                      <a:r>
                        <a:rPr lang="en-US" sz="1200">
                          <a:effectLst/>
                          <a:latin typeface="Arial"/>
                        </a:rPr>
                        <a:t>System </a:t>
                      </a:r>
                      <a:endParaRPr lang="en-US"/>
                    </a:p>
                    <a:p>
                      <a:pPr lvl="0" algn="ctr">
                        <a:buNone/>
                      </a:pPr>
                      <a:r>
                        <a:rPr lang="en-US" sz="1200">
                          <a:effectLst/>
                          <a:latin typeface="Arial"/>
                        </a:rPr>
                        <a:t>Validation</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DADAD"/>
                    </a:solidFill>
                  </a:tcPr>
                </a:tc>
                <a:tc>
                  <a:txBody>
                    <a:bodyPr/>
                    <a:lstStyle/>
                    <a:p>
                      <a:pPr algn="ctr" fontAlgn="t"/>
                      <a:r>
                        <a:rPr lang="en-US" sz="1200">
                          <a:effectLst/>
                          <a:latin typeface="Arial"/>
                        </a:rPr>
                        <a:t>Demo, Showcase, </a:t>
                      </a:r>
                      <a:endParaRPr lang="en-US"/>
                    </a:p>
                    <a:p>
                      <a:pPr lvl="0" algn="ctr">
                        <a:buNone/>
                      </a:pPr>
                      <a:r>
                        <a:rPr lang="en-US" sz="1200">
                          <a:effectLst/>
                          <a:latin typeface="Arial"/>
                        </a:rPr>
                        <a:t>&amp; Report</a:t>
                      </a:r>
                    </a:p>
                  </a:txBody>
                  <a:tcP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solidFill>
                      <a:srgbClr val="ADADAD"/>
                    </a:solidFill>
                  </a:tcPr>
                </a:tc>
                <a:extLst>
                  <a:ext uri="{0D108BD9-81ED-4DB2-BD59-A6C34878D82A}">
                    <a16:rowId xmlns:a16="http://schemas.microsoft.com/office/drawing/2014/main" val="1401056405"/>
                  </a:ext>
                </a:extLst>
              </a:tr>
            </a:tbl>
          </a:graphicData>
        </a:graphic>
      </p:graphicFrame>
    </p:spTree>
    <p:extLst>
      <p:ext uri="{BB962C8B-B14F-4D97-AF65-F5344CB8AC3E}">
        <p14:creationId xmlns:p14="http://schemas.microsoft.com/office/powerpoint/2010/main" val="3006552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1">
          <a:extLst>
            <a:ext uri="{FF2B5EF4-FFF2-40B4-BE49-F238E27FC236}">
              <a16:creationId xmlns:a16="http://schemas.microsoft.com/office/drawing/2014/main" id="{CB3E261B-B3E0-0F0F-C6FC-DED10AC6C625}"/>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AE458B3E-8316-9F59-2E98-1F05B6083EC4}"/>
              </a:ext>
            </a:extLst>
          </p:cNvPr>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Optoelectronics</a:t>
            </a:r>
          </a:p>
          <a:p>
            <a:pPr marL="0" lvl="0" indent="0" algn="ctr" rtl="0">
              <a:lnSpc>
                <a:spcPct val="115000"/>
              </a:lnSpc>
              <a:spcBef>
                <a:spcPts val="0"/>
              </a:spcBef>
              <a:spcAft>
                <a:spcPts val="0"/>
              </a:spcAft>
              <a:buClr>
                <a:schemeClr val="dk1"/>
              </a:buClr>
              <a:buSzPts val="990"/>
              <a:buFont typeface="Arial"/>
              <a:buNone/>
            </a:pPr>
            <a:r>
              <a:rPr lang="en-US" sz="1700"/>
              <a:t>Mackenzie Miller</a:t>
            </a:r>
          </a:p>
        </p:txBody>
      </p:sp>
      <p:graphicFrame>
        <p:nvGraphicFramePr>
          <p:cNvPr id="83" name="Google Shape;83;p5">
            <a:extLst>
              <a:ext uri="{FF2B5EF4-FFF2-40B4-BE49-F238E27FC236}">
                <a16:creationId xmlns:a16="http://schemas.microsoft.com/office/drawing/2014/main" id="{B988985B-FAE6-699D-3F23-ACE104A812EF}"/>
              </a:ext>
            </a:extLst>
          </p:cNvPr>
          <p:cNvGraphicFramePr/>
          <p:nvPr>
            <p:extLst>
              <p:ext uri="{D42A27DB-BD31-4B8C-83A1-F6EECF244321}">
                <p14:modId xmlns:p14="http://schemas.microsoft.com/office/powerpoint/2010/main" val="3893747811"/>
              </p:ext>
            </p:extLst>
          </p:nvPr>
        </p:nvGraphicFramePr>
        <p:xfrm>
          <a:off x="685800" y="2049270"/>
          <a:ext cx="7772400" cy="2652040"/>
        </p:xfrm>
        <a:graphic>
          <a:graphicData uri="http://schemas.openxmlformats.org/drawingml/2006/table">
            <a:tbl>
              <a:tblPr>
                <a:noFill/>
              </a:tblPr>
              <a:tblGrid>
                <a:gridCol w="388620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last update </a:t>
                      </a:r>
                      <a:r>
                        <a:rPr lang="en-US" sz="1800" u="none" strike="noStrike" cap="none"/>
                        <a:t> </a:t>
                      </a:r>
                      <a:r>
                        <a:rPr lang="en-US" sz="1800" u="none" strike="noStrike" cap="none">
                          <a:solidFill>
                            <a:srgbClr val="FF0000"/>
                          </a:solidFill>
                        </a:rPr>
                        <a:t>39 hrs of effort</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a:spcBef>
                          <a:spcPts val="0"/>
                        </a:spcBef>
                        <a:spcAft>
                          <a:spcPts val="0"/>
                        </a:spcAft>
                        <a:buFont typeface="Calibri"/>
                        <a:buChar char="-"/>
                      </a:pPr>
                      <a:r>
                        <a:rPr lang="en-US" sz="1800"/>
                        <a:t>Designed and populated new board</a:t>
                      </a:r>
                    </a:p>
                    <a:p>
                      <a:pPr marL="285750" marR="0" lvl="0" indent="-285750" algn="l">
                        <a:spcBef>
                          <a:spcPts val="0"/>
                        </a:spcBef>
                        <a:spcAft>
                          <a:spcPts val="0"/>
                        </a:spcAft>
                        <a:buFont typeface="Calibri"/>
                        <a:buChar char="-"/>
                      </a:pPr>
                      <a:r>
                        <a:rPr lang="en-US" sz="1800"/>
                        <a:t>Cut traces and blue wire old board</a:t>
                      </a:r>
                    </a:p>
                    <a:p>
                      <a:pPr marL="285750" marR="0" lvl="0" indent="-285750" algn="l">
                        <a:spcBef>
                          <a:spcPts val="0"/>
                        </a:spcBef>
                        <a:spcAft>
                          <a:spcPts val="0"/>
                        </a:spcAft>
                        <a:buFont typeface="Calibri"/>
                        <a:buChar char="-"/>
                      </a:pPr>
                      <a:r>
                        <a:rPr lang="en-US" sz="1800"/>
                        <a:t>Complete auxiliary power </a:t>
                      </a:r>
                    </a:p>
                    <a:p>
                      <a:pPr marL="285750" marR="0" lvl="0" indent="-285750" algn="l">
                        <a:spcBef>
                          <a:spcPts val="0"/>
                        </a:spcBef>
                        <a:spcAft>
                          <a:spcPts val="0"/>
                        </a:spcAft>
                        <a:buFont typeface="Calibri"/>
                        <a:buChar char="-"/>
                      </a:pPr>
                      <a:r>
                        <a:rPr lang="en-US" sz="1800"/>
                        <a:t>Tested power feedback circuit </a:t>
                      </a:r>
                    </a:p>
                    <a:p>
                      <a:pPr marL="285750" marR="0" lvl="0" indent="-285750" algn="l">
                        <a:spcBef>
                          <a:spcPts val="0"/>
                        </a:spcBef>
                        <a:spcAft>
                          <a:spcPts val="0"/>
                        </a:spcAft>
                        <a:buFont typeface="Calibri"/>
                        <a:buChar char="-"/>
                      </a:pPr>
                      <a:endParaRPr lang="en-US"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285750" marR="0" lvl="0" indent="-285750" algn="l" rtl="0">
                        <a:spcBef>
                          <a:spcPts val="0"/>
                        </a:spcBef>
                        <a:spcAft>
                          <a:spcPts val="0"/>
                        </a:spcAft>
                        <a:buFont typeface="Calibri"/>
                        <a:buChar char="-"/>
                      </a:pPr>
                      <a:r>
                        <a:rPr lang="en-US"/>
                        <a:t>Test new isolators</a:t>
                      </a:r>
                    </a:p>
                    <a:p>
                      <a:pPr marL="285750" marR="0" lvl="0" indent="-285750" algn="l">
                        <a:spcBef>
                          <a:spcPts val="0"/>
                        </a:spcBef>
                        <a:spcAft>
                          <a:spcPts val="0"/>
                        </a:spcAft>
                        <a:buFont typeface="Calibri"/>
                        <a:buChar char="-"/>
                      </a:pPr>
                      <a:r>
                        <a:rPr lang="en-US"/>
                        <a:t>Fully integrate pwm and relay with new components</a:t>
                      </a:r>
                    </a:p>
                    <a:p>
                      <a:pPr marL="285750" marR="0" lvl="0" indent="-285750" algn="l">
                        <a:spcBef>
                          <a:spcPts val="0"/>
                        </a:spcBef>
                        <a:spcAft>
                          <a:spcPts val="0"/>
                        </a:spcAft>
                        <a:buFont typeface="Calibri"/>
                        <a:buChar char="-"/>
                      </a:pPr>
                      <a:r>
                        <a:rPr lang="en-US"/>
                        <a:t>Complete power feedback integration</a:t>
                      </a:r>
                    </a:p>
                    <a:p>
                      <a:pPr marL="285750" marR="0" lvl="0" indent="-285750" algn="l">
                        <a:spcBef>
                          <a:spcPts val="0"/>
                        </a:spcBef>
                        <a:spcAft>
                          <a:spcPts val="0"/>
                        </a:spcAft>
                        <a:buFont typeface="Calibri"/>
                        <a:buChar char="-"/>
                      </a:pPr>
                      <a:endParaRPr lang="en-US"/>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297592163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1">
          <a:extLst>
            <a:ext uri="{FF2B5EF4-FFF2-40B4-BE49-F238E27FC236}">
              <a16:creationId xmlns:a16="http://schemas.microsoft.com/office/drawing/2014/main" id="{0A1A88AB-E997-D29A-5943-E0B5BFFB919F}"/>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FD1833E4-8FBC-A2DA-5346-D31D004F266E}"/>
              </a:ext>
            </a:extLst>
          </p:cNvPr>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Microcontroller</a:t>
            </a:r>
          </a:p>
          <a:p>
            <a:pPr marL="0" lvl="0" indent="0" algn="ctr" rtl="0">
              <a:lnSpc>
                <a:spcPct val="115000"/>
              </a:lnSpc>
              <a:spcBef>
                <a:spcPts val="0"/>
              </a:spcBef>
              <a:spcAft>
                <a:spcPts val="0"/>
              </a:spcAft>
              <a:buClr>
                <a:schemeClr val="dk1"/>
              </a:buClr>
              <a:buSzPts val="990"/>
              <a:buFont typeface="Arial"/>
              <a:buNone/>
            </a:pPr>
            <a:r>
              <a:rPr lang="en-US" sz="1700"/>
              <a:t>Andrew Nguyen</a:t>
            </a:r>
          </a:p>
        </p:txBody>
      </p:sp>
      <p:graphicFrame>
        <p:nvGraphicFramePr>
          <p:cNvPr id="83" name="Google Shape;83;p5">
            <a:extLst>
              <a:ext uri="{FF2B5EF4-FFF2-40B4-BE49-F238E27FC236}">
                <a16:creationId xmlns:a16="http://schemas.microsoft.com/office/drawing/2014/main" id="{6902E209-4D95-7F02-D133-A27A05636E13}"/>
              </a:ext>
            </a:extLst>
          </p:cNvPr>
          <p:cNvGraphicFramePr/>
          <p:nvPr>
            <p:extLst>
              <p:ext uri="{D42A27DB-BD31-4B8C-83A1-F6EECF244321}">
                <p14:modId xmlns:p14="http://schemas.microsoft.com/office/powerpoint/2010/main" val="3294075653"/>
              </p:ext>
            </p:extLst>
          </p:nvPr>
        </p:nvGraphicFramePr>
        <p:xfrm>
          <a:off x="685800" y="2049270"/>
          <a:ext cx="7772400" cy="2652040"/>
        </p:xfrm>
        <a:graphic>
          <a:graphicData uri="http://schemas.openxmlformats.org/drawingml/2006/table">
            <a:tbl>
              <a:tblPr>
                <a:noFill/>
              </a:tblPr>
              <a:tblGrid>
                <a:gridCol w="388620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last update </a:t>
                      </a:r>
                      <a:r>
                        <a:rPr lang="en-US" sz="1800" u="none" strike="noStrike" cap="none"/>
                        <a:t> </a:t>
                      </a:r>
                      <a:r>
                        <a:rPr lang="en-US" sz="1800" u="none" strike="noStrike" cap="none">
                          <a:solidFill>
                            <a:srgbClr val="FF0000"/>
                          </a:solidFill>
                        </a:rPr>
                        <a:t>23 hrs of effort</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a:spcBef>
                          <a:spcPts val="0"/>
                        </a:spcBef>
                        <a:spcAft>
                          <a:spcPts val="0"/>
                        </a:spcAft>
                        <a:buFont typeface="Calibri"/>
                        <a:buChar char="-"/>
                      </a:pPr>
                      <a:r>
                        <a:rPr lang="en-US" sz="1800"/>
                        <a:t>Ordered and assembled final board</a:t>
                      </a:r>
                    </a:p>
                    <a:p>
                      <a:pPr marL="285750" marR="0" lvl="0" indent="-285750" algn="l">
                        <a:spcBef>
                          <a:spcPts val="0"/>
                        </a:spcBef>
                        <a:spcAft>
                          <a:spcPts val="0"/>
                        </a:spcAft>
                        <a:buFont typeface="Calibri"/>
                        <a:buChar char="-"/>
                      </a:pPr>
                      <a:r>
                        <a:rPr lang="en-US" sz="1800"/>
                        <a:t>Flashed code onto new board</a:t>
                      </a:r>
                    </a:p>
                    <a:p>
                      <a:pPr marL="285750" marR="0" lvl="0" indent="-285750" algn="l">
                        <a:spcBef>
                          <a:spcPts val="0"/>
                        </a:spcBef>
                        <a:spcAft>
                          <a:spcPts val="0"/>
                        </a:spcAft>
                        <a:buFont typeface="Calibri"/>
                        <a:buChar char="-"/>
                      </a:pPr>
                      <a:r>
                        <a:rPr lang="en-US" sz="1800"/>
                        <a:t>Tested auxiliary power with the power subsytem</a:t>
                      </a:r>
                    </a:p>
                    <a:p>
                      <a:pPr marL="285750" marR="0" lvl="0" indent="-285750" algn="l">
                        <a:spcBef>
                          <a:spcPts val="0"/>
                        </a:spcBef>
                        <a:spcAft>
                          <a:spcPts val="0"/>
                        </a:spcAft>
                        <a:buFont typeface="Calibri"/>
                        <a:buChar char="-"/>
                      </a:pPr>
                      <a:r>
                        <a:rPr lang="en-US" sz="1800"/>
                        <a:t>Ensured potentiometer works properly</a:t>
                      </a:r>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285750" marR="0" lvl="0" indent="-285750" algn="l" rtl="0">
                        <a:spcBef>
                          <a:spcPts val="0"/>
                        </a:spcBef>
                        <a:spcAft>
                          <a:spcPts val="0"/>
                        </a:spcAft>
                        <a:buFont typeface="Calibri"/>
                        <a:buChar char="-"/>
                      </a:pPr>
                      <a:r>
                        <a:rPr lang="en-US"/>
                        <a:t>Fully integrate with optoelectronics and power subsystems</a:t>
                      </a:r>
                    </a:p>
                    <a:p>
                      <a:pPr marL="0" marR="0" lvl="0" indent="0" algn="l">
                        <a:spcBef>
                          <a:spcPts val="0"/>
                        </a:spcBef>
                        <a:spcAft>
                          <a:spcPts val="0"/>
                        </a:spcAft>
                        <a:buNone/>
                      </a:pPr>
                      <a:endParaRPr lang="en-US"/>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89118313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1">
          <a:extLst>
            <a:ext uri="{FF2B5EF4-FFF2-40B4-BE49-F238E27FC236}">
              <a16:creationId xmlns:a16="http://schemas.microsoft.com/office/drawing/2014/main" id="{B4244C55-9F38-06EF-B7A7-1881E9064DFD}"/>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85B7D4AF-D141-36CE-E35F-7740523530B9}"/>
              </a:ext>
            </a:extLst>
          </p:cNvPr>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marL="0" lvl="0" indent="0" algn="ctr" rtl="0">
              <a:lnSpc>
                <a:spcPct val="115000"/>
              </a:lnSpc>
              <a:spcBef>
                <a:spcPts val="0"/>
              </a:spcBef>
              <a:spcAft>
                <a:spcPts val="0"/>
              </a:spcAft>
              <a:buClr>
                <a:schemeClr val="dk1"/>
              </a:buClr>
              <a:buSzPts val="990"/>
              <a:buFont typeface="Arial"/>
              <a:buNone/>
            </a:pPr>
            <a:r>
              <a:rPr lang="en-US"/>
              <a:t>Power</a:t>
            </a:r>
          </a:p>
          <a:p>
            <a:pPr marL="0" lvl="0" indent="0" algn="ctr" rtl="0">
              <a:lnSpc>
                <a:spcPct val="115000"/>
              </a:lnSpc>
              <a:spcBef>
                <a:spcPts val="0"/>
              </a:spcBef>
              <a:spcAft>
                <a:spcPts val="0"/>
              </a:spcAft>
              <a:buClr>
                <a:schemeClr val="dk1"/>
              </a:buClr>
              <a:buSzPts val="990"/>
              <a:buFont typeface="Arial"/>
              <a:buNone/>
            </a:pPr>
            <a:r>
              <a:rPr lang="en-US" sz="1700"/>
              <a:t>Aidan Rader</a:t>
            </a:r>
          </a:p>
        </p:txBody>
      </p:sp>
      <p:graphicFrame>
        <p:nvGraphicFramePr>
          <p:cNvPr id="83" name="Google Shape;83;p5">
            <a:extLst>
              <a:ext uri="{FF2B5EF4-FFF2-40B4-BE49-F238E27FC236}">
                <a16:creationId xmlns:a16="http://schemas.microsoft.com/office/drawing/2014/main" id="{F658E94B-A2A6-4E6B-B239-50D34CEEE690}"/>
              </a:ext>
            </a:extLst>
          </p:cNvPr>
          <p:cNvGraphicFramePr/>
          <p:nvPr>
            <p:extLst>
              <p:ext uri="{D42A27DB-BD31-4B8C-83A1-F6EECF244321}">
                <p14:modId xmlns:p14="http://schemas.microsoft.com/office/powerpoint/2010/main" val="3098353523"/>
              </p:ext>
            </p:extLst>
          </p:nvPr>
        </p:nvGraphicFramePr>
        <p:xfrm>
          <a:off x="685800" y="2049270"/>
          <a:ext cx="7772400" cy="4389400"/>
        </p:xfrm>
        <a:graphic>
          <a:graphicData uri="http://schemas.openxmlformats.org/drawingml/2006/table">
            <a:tbl>
              <a:tblPr>
                <a:noFill/>
              </a:tblPr>
              <a:tblGrid>
                <a:gridCol w="388620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last update </a:t>
                      </a:r>
                      <a:r>
                        <a:rPr lang="en-US" sz="1800" u="none" strike="noStrike" cap="none">
                          <a:solidFill>
                            <a:srgbClr val="FF0000"/>
                          </a:solidFill>
                        </a:rPr>
                        <a:t> 27.5 hrs of effort</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a:lnSpc>
                          <a:spcPct val="100000"/>
                        </a:lnSpc>
                        <a:spcBef>
                          <a:spcPts val="0"/>
                        </a:spcBef>
                        <a:spcAft>
                          <a:spcPts val="0"/>
                        </a:spcAft>
                        <a:buClrTx/>
                        <a:buSzTx/>
                        <a:buFont typeface="Calibri"/>
                        <a:buChar char="-"/>
                      </a:pPr>
                      <a:r>
                        <a:rPr lang="en-US" sz="1800" b="0" i="0" u="none" strike="noStrike" baseline="0" noProof="0">
                          <a:solidFill>
                            <a:srgbClr val="000000"/>
                          </a:solidFill>
                          <a:latin typeface="+mn-lt"/>
                        </a:rPr>
                        <a:t>Tested Rectifier under 120 </a:t>
                      </a:r>
                      <a:r>
                        <a:rPr lang="en-US" sz="1800">
                          <a:solidFill>
                            <a:schemeClr val="tx1"/>
                          </a:solidFill>
                          <a:cs typeface="Arial"/>
                        </a:rPr>
                        <a:t>V</a:t>
                      </a:r>
                      <a:r>
                        <a:rPr lang="en-US" sz="1800" baseline="-25000">
                          <a:solidFill>
                            <a:schemeClr val="tx1"/>
                          </a:solidFill>
                          <a:cs typeface="Arial"/>
                        </a:rPr>
                        <a:t>AC</a:t>
                      </a:r>
                      <a:r>
                        <a:rPr lang="en-US" sz="1800">
                          <a:solidFill>
                            <a:schemeClr val="tx1"/>
                          </a:solidFill>
                        </a:rPr>
                        <a:t> </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aseline="0"/>
                        <a:t>Integrated Auxiliary Power </a:t>
                      </a:r>
                      <a:r>
                        <a:rPr lang="en-US" sz="1800" b="0" i="0" u="none" strike="noStrike" baseline="0" noProof="0">
                          <a:solidFill>
                            <a:srgbClr val="000000"/>
                          </a:solidFill>
                          <a:latin typeface="+mn-lt"/>
                        </a:rPr>
                        <a:t>with Optoelectronics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Integrated </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Blue-wired fried traces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Research ribbon cables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aseline="0"/>
                        <a:t>Routed pcbv2</a:t>
                      </a:r>
                    </a:p>
                    <a:p>
                      <a:pPr marL="742950" marR="0" lvl="1" indent="-285750" algn="l" defTabSz="457200" rtl="0" eaLnBrk="1" fontAlgn="auto" latinLnBrk="0" hangingPunct="1">
                        <a:lnSpc>
                          <a:spcPct val="100000"/>
                        </a:lnSpc>
                        <a:spcBef>
                          <a:spcPts val="0"/>
                        </a:spcBef>
                        <a:spcAft>
                          <a:spcPts val="0"/>
                        </a:spcAft>
                        <a:buClrTx/>
                        <a:buSzTx/>
                        <a:buFont typeface="Calibri"/>
                        <a:buChar char="-"/>
                        <a:tabLst/>
                        <a:defRPr/>
                      </a:pPr>
                      <a:r>
                        <a:rPr lang="en-US" sz="1400" baseline="0"/>
                        <a:t>Updated EGND traces</a:t>
                      </a:r>
                    </a:p>
                    <a:p>
                      <a:pPr marL="742950" marR="0" lvl="1" indent="-285750" algn="l" defTabSz="457200" rtl="0" eaLnBrk="1" fontAlgn="auto" latinLnBrk="0" hangingPunct="1">
                        <a:lnSpc>
                          <a:spcPct val="100000"/>
                        </a:lnSpc>
                        <a:spcBef>
                          <a:spcPts val="0"/>
                        </a:spcBef>
                        <a:spcAft>
                          <a:spcPts val="0"/>
                        </a:spcAft>
                        <a:buClrTx/>
                        <a:buSzTx/>
                        <a:buFont typeface="Calibri"/>
                        <a:buChar char="-"/>
                        <a:tabLst/>
                        <a:defRPr/>
                      </a:pPr>
                      <a:r>
                        <a:rPr lang="en-US" sz="1400" baseline="0"/>
                        <a:t>Updated blue-wire traces</a:t>
                      </a:r>
                    </a:p>
                    <a:p>
                      <a:pPr marL="742950" marR="0" lvl="1" indent="-285750" algn="l" defTabSz="457200" rtl="0" eaLnBrk="1" fontAlgn="auto" latinLnBrk="0" hangingPunct="1">
                        <a:lnSpc>
                          <a:spcPct val="100000"/>
                        </a:lnSpc>
                        <a:spcBef>
                          <a:spcPts val="0"/>
                        </a:spcBef>
                        <a:spcAft>
                          <a:spcPts val="0"/>
                        </a:spcAft>
                        <a:buClrTx/>
                        <a:buSzTx/>
                        <a:buFont typeface="Calibri"/>
                        <a:buChar char="-"/>
                        <a:tabLst/>
                        <a:defRPr/>
                      </a:pPr>
                      <a:r>
                        <a:rPr lang="en-US" sz="1400" baseline="0"/>
                        <a:t>Adjusted connectors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endParaRPr lang="en-US" sz="1800" b="0" i="0" u="none" strike="noStrike" baseline="0" noProof="0">
                        <a:solidFill>
                          <a:srgbClr val="000000"/>
                        </a:solidFill>
                        <a:latin typeface="+mn-lt"/>
                      </a:endParaRP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endParaRPr lang="en-US" sz="1800" b="0" i="0" u="none" strike="noStrike" baseline="0" noProof="0">
                        <a:solidFill>
                          <a:srgbClr val="000000"/>
                        </a:solidFill>
                        <a:latin typeface="+mn-lt"/>
                      </a:endParaRPr>
                    </a:p>
                    <a:p>
                      <a:pPr marL="285750" marR="0" lvl="0" indent="-285750" algn="l">
                        <a:lnSpc>
                          <a:spcPct val="100000"/>
                        </a:lnSpc>
                        <a:spcBef>
                          <a:spcPts val="0"/>
                        </a:spcBef>
                        <a:spcAft>
                          <a:spcPts val="0"/>
                        </a:spcAft>
                        <a:buClrTx/>
                        <a:buSzTx/>
                        <a:buFont typeface="Calibri"/>
                        <a:buChar char="-"/>
                      </a:pPr>
                      <a:endParaRPr lang="en-US" sz="1800" b="0" i="0" u="none" strike="noStrike" baseline="0" noProof="0">
                        <a:solidFill>
                          <a:schemeClr val="tx1"/>
                        </a:solidFill>
                        <a:latin typeface="+mn-lt"/>
                      </a:endParaRPr>
                    </a:p>
                    <a:p>
                      <a:pPr marL="0" marR="0" lvl="0" indent="0" algn="l">
                        <a:spcBef>
                          <a:spcPts val="0"/>
                        </a:spcBef>
                        <a:spcAft>
                          <a:spcPts val="0"/>
                        </a:spcAft>
                        <a:buNone/>
                      </a:pPr>
                      <a:endParaRPr lang="en-US" sz="180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tc>
                  <a:txBody>
                    <a:bodyPr/>
                    <a:lstStyle/>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Integrating PWM Control with Microcontroller</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Integrating Relay Control with Microcontroller</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Fried Rectifier</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Fried Relay or MOSFET</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0" i="0" u="none" strike="noStrike" baseline="0" noProof="0">
                          <a:solidFill>
                            <a:srgbClr val="000000"/>
                          </a:solidFill>
                          <a:latin typeface="+mn-lt"/>
                        </a:rPr>
                        <a:t>Reintegrating with Optoelectronics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endParaRPr lang="en-US" sz="1800" baseline="0"/>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aseline="0"/>
                        <a:t>Integrate Power Feedback</a:t>
                      </a:r>
                    </a:p>
                    <a:p>
                      <a:pPr marL="742950" marR="0" lvl="1" indent="-285750" algn="l" defTabSz="457200" rtl="0" eaLnBrk="1" fontAlgn="auto" latinLnBrk="0" hangingPunct="1">
                        <a:lnSpc>
                          <a:spcPct val="100000"/>
                        </a:lnSpc>
                        <a:spcBef>
                          <a:spcPts val="0"/>
                        </a:spcBef>
                        <a:spcAft>
                          <a:spcPts val="0"/>
                        </a:spcAft>
                        <a:buClrTx/>
                        <a:buSzTx/>
                        <a:buFont typeface="Calibri"/>
                        <a:buChar char="-"/>
                        <a:tabLst/>
                        <a:defRPr/>
                      </a:pPr>
                      <a:r>
                        <a:rPr lang="en-US" sz="1400" baseline="0"/>
                        <a:t>Needs PWM Control Integrated</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aseline="0"/>
                        <a:t>System Integration/Tests</a:t>
                      </a:r>
                    </a:p>
                    <a:p>
                      <a:pPr marL="285750" marR="0" lvl="0" indent="-285750" algn="l" defTabSz="457200" rtl="0" eaLnBrk="1" fontAlgn="auto" latinLnBrk="0" hangingPunct="1">
                        <a:lnSpc>
                          <a:spcPct val="100000"/>
                        </a:lnSpc>
                        <a:spcBef>
                          <a:spcPts val="0"/>
                        </a:spcBef>
                        <a:spcAft>
                          <a:spcPts val="0"/>
                        </a:spcAft>
                        <a:buClrTx/>
                        <a:buSzTx/>
                        <a:buFont typeface="Calibri"/>
                        <a:buChar char="-"/>
                        <a:tabLst/>
                        <a:defRPr/>
                      </a:pPr>
                      <a:r>
                        <a:rPr lang="en-US" sz="1800" baseline="0"/>
                        <a:t>Update Validation Plan/Tests</a:t>
                      </a:r>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lgn="ctr">
                      <a:solidFill>
                        <a:schemeClr val="dk1"/>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836202819"/>
      </p:ext>
    </p:extLst>
  </p:cSld>
  <p:clrMapOvr>
    <a:masterClrMapping/>
  </p:clrMapOvr>
  <p:extLst>
    <p:ext uri="{6950BFC3-D8DA-4A85-94F7-54DA5524770B}">
      <p188:commentRel xmlns:p188="http://schemas.microsoft.com/office/powerpoint/2018/8/main" r:id="rId3"/>
    </p:ext>
  </p:extLs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81">
          <a:extLst>
            <a:ext uri="{FF2B5EF4-FFF2-40B4-BE49-F238E27FC236}">
              <a16:creationId xmlns:a16="http://schemas.microsoft.com/office/drawing/2014/main" id="{1F97737C-BA38-A506-3F71-371BBD7FE680}"/>
            </a:ext>
          </a:extLst>
        </p:cNvPr>
        <p:cNvGrpSpPr/>
        <p:nvPr/>
      </p:nvGrpSpPr>
      <p:grpSpPr>
        <a:xfrm>
          <a:off x="0" y="0"/>
          <a:ext cx="0" cy="0"/>
          <a:chOff x="0" y="0"/>
          <a:chExt cx="0" cy="0"/>
        </a:xfrm>
      </p:grpSpPr>
      <p:sp>
        <p:nvSpPr>
          <p:cNvPr id="82" name="Google Shape;82;p5">
            <a:extLst>
              <a:ext uri="{FF2B5EF4-FFF2-40B4-BE49-F238E27FC236}">
                <a16:creationId xmlns:a16="http://schemas.microsoft.com/office/drawing/2014/main" id="{A531652D-5C33-B823-74D5-7A6005B86B4D}"/>
              </a:ext>
            </a:extLst>
          </p:cNvPr>
          <p:cNvSpPr txBox="1">
            <a:spLocks noGrp="1"/>
          </p:cNvSpPr>
          <p:nvPr>
            <p:ph type="title"/>
          </p:nvPr>
        </p:nvSpPr>
        <p:spPr>
          <a:xfrm>
            <a:off x="457200" y="1049177"/>
            <a:ext cx="8229600" cy="803700"/>
          </a:xfrm>
          <a:prstGeom prst="rect">
            <a:avLst/>
          </a:prstGeom>
          <a:noFill/>
          <a:ln>
            <a:noFill/>
          </a:ln>
        </p:spPr>
        <p:txBody>
          <a:bodyPr spcFirstLastPara="1" wrap="square" lIns="91425" tIns="45700" rIns="91425" bIns="45700" anchor="ctr" anchorCtr="0">
            <a:noAutofit/>
          </a:bodyPr>
          <a:lstStyle/>
          <a:p>
            <a:pPr>
              <a:lnSpc>
                <a:spcPct val="114999"/>
              </a:lnSpc>
              <a:spcBef>
                <a:spcPts val="0"/>
              </a:spcBef>
            </a:pPr>
            <a:r>
              <a:rPr lang="en-US">
                <a:cs typeface="Arial"/>
              </a:rPr>
              <a:t>Firmware</a:t>
            </a:r>
          </a:p>
          <a:p>
            <a:pPr>
              <a:lnSpc>
                <a:spcPct val="114999"/>
              </a:lnSpc>
              <a:spcBef>
                <a:spcPts val="0"/>
              </a:spcBef>
            </a:pPr>
            <a:r>
              <a:rPr lang="en-US" sz="1700">
                <a:cs typeface="Arial"/>
              </a:rPr>
              <a:t>Ryan Regan</a:t>
            </a:r>
          </a:p>
        </p:txBody>
      </p:sp>
      <p:graphicFrame>
        <p:nvGraphicFramePr>
          <p:cNvPr id="83" name="Google Shape;83;p5">
            <a:extLst>
              <a:ext uri="{FF2B5EF4-FFF2-40B4-BE49-F238E27FC236}">
                <a16:creationId xmlns:a16="http://schemas.microsoft.com/office/drawing/2014/main" id="{227C493C-2668-41AC-5B53-361BAF3FA413}"/>
              </a:ext>
            </a:extLst>
          </p:cNvPr>
          <p:cNvGraphicFramePr/>
          <p:nvPr>
            <p:extLst>
              <p:ext uri="{D42A27DB-BD31-4B8C-83A1-F6EECF244321}">
                <p14:modId xmlns:p14="http://schemas.microsoft.com/office/powerpoint/2010/main" val="3171399850"/>
              </p:ext>
            </p:extLst>
          </p:nvPr>
        </p:nvGraphicFramePr>
        <p:xfrm>
          <a:off x="685800" y="1952075"/>
          <a:ext cx="7772400" cy="3475000"/>
        </p:xfrm>
        <a:graphic>
          <a:graphicData uri="http://schemas.openxmlformats.org/drawingml/2006/table">
            <a:tbl>
              <a:tblPr>
                <a:noFill/>
              </a:tblPr>
              <a:tblGrid>
                <a:gridCol w="3886200">
                  <a:extLst>
                    <a:ext uri="{9D8B030D-6E8A-4147-A177-3AD203B41FA5}">
                      <a16:colId xmlns:a16="http://schemas.microsoft.com/office/drawing/2014/main" val="20000"/>
                    </a:ext>
                  </a:extLst>
                </a:gridCol>
                <a:gridCol w="3886200">
                  <a:extLst>
                    <a:ext uri="{9D8B030D-6E8A-4147-A177-3AD203B41FA5}">
                      <a16:colId xmlns:a16="http://schemas.microsoft.com/office/drawing/2014/main" val="20001"/>
                    </a:ext>
                  </a:extLst>
                </a:gridCol>
              </a:tblGrid>
              <a:tr h="640300">
                <a:tc>
                  <a:txBody>
                    <a:bodyPr/>
                    <a:lstStyle/>
                    <a:p>
                      <a:pPr marL="0" marR="0" lvl="0" indent="0" algn="l" rtl="0">
                        <a:spcBef>
                          <a:spcPts val="0"/>
                        </a:spcBef>
                        <a:spcAft>
                          <a:spcPts val="0"/>
                        </a:spcAft>
                        <a:buNone/>
                      </a:pPr>
                      <a:r>
                        <a:rPr lang="en-US" sz="1800" u="none" strike="noStrike" cap="none"/>
                        <a:t>Accomplishments since</a:t>
                      </a:r>
                      <a:r>
                        <a:rPr lang="en-US" sz="1800" u="none" strike="noStrike" cap="none" baseline="0"/>
                        <a:t> last update</a:t>
                      </a:r>
                      <a:r>
                        <a:rPr lang="en-US" sz="1800" u="none" strike="noStrike" cap="none"/>
                        <a:t>                          </a:t>
                      </a:r>
                      <a:r>
                        <a:rPr lang="en-US" sz="1800" u="none" strike="noStrike" cap="none">
                          <a:solidFill>
                            <a:srgbClr val="FF0000"/>
                          </a:solidFill>
                        </a:rPr>
                        <a:t>23 hrs of effort</a:t>
                      </a:r>
                      <a:endParaRPr lang="en-US" sz="1800">
                        <a:solidFill>
                          <a:srgbClr val="FF0000"/>
                        </a:solidFill>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tc>
                  <a:txBody>
                    <a:bodyPr/>
                    <a:lstStyle/>
                    <a:p>
                      <a:pPr marL="0" marR="0" lvl="0" indent="0" algn="l" rtl="0">
                        <a:spcBef>
                          <a:spcPts val="0"/>
                        </a:spcBef>
                        <a:spcAft>
                          <a:spcPts val="0"/>
                        </a:spcAft>
                        <a:buNone/>
                      </a:pPr>
                      <a:r>
                        <a:rPr lang="en-US" sz="1800"/>
                        <a:t>Ongoing progress/problems and plans until the next presentation</a:t>
                      </a:r>
                      <a:endParaRPr/>
                    </a:p>
                  </a:txBody>
                  <a:tcPr marL="91450" marR="91450" marT="45750" marB="45750">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6B8AF"/>
                    </a:solidFill>
                  </a:tcPr>
                </a:tc>
                <a:extLst>
                  <a:ext uri="{0D108BD9-81ED-4DB2-BD59-A6C34878D82A}">
                    <a16:rowId xmlns:a16="http://schemas.microsoft.com/office/drawing/2014/main" val="10000"/>
                  </a:ext>
                </a:extLst>
              </a:tr>
              <a:tr h="1734600">
                <a:tc>
                  <a:txBody>
                    <a:bodyPr/>
                    <a:lstStyle/>
                    <a:p>
                      <a:pPr marL="285750" marR="0" lvl="0" indent="-285750" algn="l">
                        <a:spcBef>
                          <a:spcPts val="0"/>
                        </a:spcBef>
                        <a:spcAft>
                          <a:spcPts val="0"/>
                        </a:spcAft>
                        <a:buFont typeface="Calibri"/>
                        <a:buChar char="-"/>
                      </a:pPr>
                      <a:r>
                        <a:rPr lang="en-US" sz="1800" baseline="0"/>
                        <a:t>Fixed Problem with PWM Frequencies being too slow (print statements slowing the iterations)</a:t>
                      </a:r>
                      <a:endParaRPr lang="en-US"/>
                    </a:p>
                    <a:p>
                      <a:pPr marL="285750" marR="0" lvl="0" indent="-285750" algn="l">
                        <a:spcBef>
                          <a:spcPts val="0"/>
                        </a:spcBef>
                        <a:spcAft>
                          <a:spcPts val="0"/>
                        </a:spcAft>
                        <a:buFont typeface="Calibri"/>
                        <a:buChar char="-"/>
                      </a:pPr>
                      <a:r>
                        <a:rPr lang="en-US" sz="1800" b="0" i="0" u="none" strike="noStrike" baseline="0" noProof="0">
                          <a:solidFill>
                            <a:srgbClr val="000000"/>
                          </a:solidFill>
                          <a:latin typeface="Arial"/>
                        </a:rPr>
                        <a:t>Helped to find problem with MCU LEDs and Potentiometer</a:t>
                      </a:r>
                      <a:endParaRPr lang="en-US" sz="1800" baseline="0"/>
                    </a:p>
                    <a:p>
                      <a:pPr marL="285750" marR="0" lvl="0" indent="-285750" algn="l">
                        <a:spcBef>
                          <a:spcPts val="0"/>
                        </a:spcBef>
                        <a:spcAft>
                          <a:spcPts val="0"/>
                        </a:spcAft>
                        <a:buFont typeface="Calibri"/>
                        <a:buChar char="-"/>
                      </a:pPr>
                      <a:r>
                        <a:rPr lang="en-US" sz="1800" baseline="0"/>
                        <a:t>Helped desolder parts for optoelectronics</a:t>
                      </a:r>
                    </a:p>
                    <a:p>
                      <a:pPr marL="285750" marR="0" lvl="0" indent="-285750" algn="l">
                        <a:spcBef>
                          <a:spcPts val="0"/>
                        </a:spcBef>
                        <a:spcAft>
                          <a:spcPts val="0"/>
                        </a:spcAft>
                        <a:buFont typeface="Calibri"/>
                        <a:buChar char="-"/>
                      </a:pPr>
                      <a:r>
                        <a:rPr lang="en-US" sz="1800" baseline="0"/>
                        <a:t>Flashed code onto new MCU board – potentiometer works now</a:t>
                      </a:r>
                    </a:p>
                    <a:p>
                      <a:pPr marL="285750" marR="0" lvl="0" indent="-285750" algn="l">
                        <a:spcBef>
                          <a:spcPts val="0"/>
                        </a:spcBef>
                        <a:spcAft>
                          <a:spcPts val="0"/>
                        </a:spcAft>
                        <a:buFont typeface="Calibri"/>
                        <a:buChar char="-"/>
                      </a:pPr>
                      <a:endParaRPr lang="en-US" sz="1800" baseline="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tc>
                  <a:txBody>
                    <a:bodyPr/>
                    <a:lstStyle/>
                    <a:p>
                      <a:pPr marL="285750" marR="0" lvl="0" indent="-285750" algn="l">
                        <a:spcBef>
                          <a:spcPts val="0"/>
                        </a:spcBef>
                        <a:spcAft>
                          <a:spcPts val="0"/>
                        </a:spcAft>
                        <a:buFont typeface="Calibri"/>
                        <a:buChar char="-"/>
                      </a:pPr>
                      <a:r>
                        <a:rPr lang="en-US" sz="1800" baseline="0"/>
                        <a:t>Help other subsystems with soldering/desoldering new parts/boards</a:t>
                      </a:r>
                    </a:p>
                    <a:p>
                      <a:pPr marL="285750" marR="0" lvl="0" indent="-285750" algn="l">
                        <a:spcBef>
                          <a:spcPts val="0"/>
                        </a:spcBef>
                        <a:spcAft>
                          <a:spcPts val="0"/>
                        </a:spcAft>
                        <a:buFont typeface="Calibri"/>
                        <a:buChar char="-"/>
                      </a:pPr>
                      <a:r>
                        <a:rPr lang="en-US" sz="1800" baseline="0"/>
                        <a:t>Full system PWM control integration</a:t>
                      </a:r>
                    </a:p>
                    <a:p>
                      <a:pPr marL="285750" marR="0" lvl="0" indent="-285750" algn="l">
                        <a:spcBef>
                          <a:spcPts val="0"/>
                        </a:spcBef>
                        <a:spcAft>
                          <a:spcPts val="0"/>
                        </a:spcAft>
                        <a:buFont typeface="Calibri"/>
                        <a:buChar char="-"/>
                      </a:pPr>
                      <a:r>
                        <a:rPr lang="en-US" sz="1800" baseline="0"/>
                        <a:t>Test with motor</a:t>
                      </a:r>
                      <a:endParaRPr lang="en-US"/>
                    </a:p>
                    <a:p>
                      <a:pPr marL="285750" marR="0" lvl="0" indent="-285750" algn="l">
                        <a:spcBef>
                          <a:spcPts val="0"/>
                        </a:spcBef>
                        <a:spcAft>
                          <a:spcPts val="0"/>
                        </a:spcAft>
                        <a:buFont typeface="Calibri"/>
                        <a:buChar char="-"/>
                      </a:pPr>
                      <a:r>
                        <a:rPr lang="en-US" sz="1800" baseline="0"/>
                        <a:t>Help integrate power feedback</a:t>
                      </a:r>
                    </a:p>
                    <a:p>
                      <a:pPr marL="285750" marR="0" lvl="0" indent="-285750" algn="l">
                        <a:spcBef>
                          <a:spcPts val="0"/>
                        </a:spcBef>
                        <a:spcAft>
                          <a:spcPts val="0"/>
                        </a:spcAft>
                        <a:buFont typeface="Calibri"/>
                        <a:buChar char="-"/>
                      </a:pPr>
                      <a:endParaRPr lang="en-US" sz="1800" baseline="0"/>
                    </a:p>
                  </a:txBody>
                  <a:tcPr marL="91450" marR="91450" marT="45750" marB="45750">
                    <a:lnL w="12700" cap="flat" cmpd="sng">
                      <a:solidFill>
                        <a:srgbClr val="000000"/>
                      </a:solidFill>
                      <a:prstDash val="solid"/>
                      <a:round/>
                      <a:headEnd type="none" w="sm" len="sm"/>
                      <a:tailEnd type="none" w="sm" len="sm"/>
                    </a:lnL>
                    <a:lnR w="12700" cap="flat" cmpd="sng">
                      <a:solidFill>
                        <a:srgbClr val="000000"/>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bl>
          </a:graphicData>
        </a:graphic>
      </p:graphicFrame>
    </p:spTree>
    <p:extLst>
      <p:ext uri="{BB962C8B-B14F-4D97-AF65-F5344CB8AC3E}">
        <p14:creationId xmlns:p14="http://schemas.microsoft.com/office/powerpoint/2010/main" val="149826123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D13DD7C0D1421740A6CEBC0EBDB9DDD4" ma:contentTypeVersion="11" ma:contentTypeDescription="Create a new document." ma:contentTypeScope="" ma:versionID="8719ea187cb6c3047df7a3603bd68cf4">
  <xsd:schema xmlns:xsd="http://www.w3.org/2001/XMLSchema" xmlns:xs="http://www.w3.org/2001/XMLSchema" xmlns:p="http://schemas.microsoft.com/office/2006/metadata/properties" xmlns:ns2="9326aaa1-dc5b-400b-9b33-8992d719744b" xmlns:ns3="79ee5b46-ae3d-4101-a402-de0b5256da3d" targetNamespace="http://schemas.microsoft.com/office/2006/metadata/properties" ma:root="true" ma:fieldsID="1174e953af6199441f3a3044d5f9ed63" ns2:_="" ns3:_="">
    <xsd:import namespace="9326aaa1-dc5b-400b-9b33-8992d719744b"/>
    <xsd:import namespace="79ee5b46-ae3d-4101-a402-de0b5256da3d"/>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2:lcf76f155ced4ddcb4097134ff3c332f" minOccurs="0"/>
                <xsd:element ref="ns3:TaxCatchAll" minOccurs="0"/>
                <xsd:element ref="ns2:MediaServiceDateTaken" minOccurs="0"/>
                <xsd:element ref="ns2:MediaServiceOCR" minOccurs="0"/>
                <xsd:element ref="ns2:MediaServiceGenerationTime" minOccurs="0"/>
                <xsd:element ref="ns2:MediaServiceEventHashCod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326aaa1-dc5b-400b-9b33-8992d719744b"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lcf76f155ced4ddcb4097134ff3c332f" ma:index="13" nillable="true" ma:taxonomy="true" ma:internalName="lcf76f155ced4ddcb4097134ff3c332f" ma:taxonomyFieldName="MediaServiceImageTags" ma:displayName="Image Tags" ma:readOnly="false" ma:fieldId="{5cf76f15-5ced-4ddc-b409-7134ff3c332f}" ma:taxonomyMulti="true" ma:sspId="528e5b72-a11e-43e4-996b-2cb2b326d1f2" ma:termSetId="09814cd3-568e-fe90-9814-8d621ff8fb84" ma:anchorId="fba54fb3-c3e1-fe81-a776-ca4b69148c4d" ma:open="true" ma:isKeyword="false">
      <xsd:complexType>
        <xsd:sequence>
          <xsd:element ref="pc:Terms" minOccurs="0" maxOccurs="1"/>
        </xsd:sequence>
      </xsd:complexType>
    </xsd:element>
    <xsd:element name="MediaServiceDateTaken" ma:index="15" nillable="true" ma:displayName="MediaServiceDateTaken" ma:hidden="true" ma:indexed="true" ma:internalName="MediaServiceDateTaken"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9ee5b46-ae3d-4101-a402-de0b5256da3d" elementFormDefault="qualified">
    <xsd:import namespace="http://schemas.microsoft.com/office/2006/documentManagement/types"/>
    <xsd:import namespace="http://schemas.microsoft.com/office/infopath/2007/PartnerControls"/>
    <xsd:element name="TaxCatchAll" ma:index="14" nillable="true" ma:displayName="Taxonomy Catch All Column" ma:hidden="true" ma:list="{096e7834-8338-4e7e-9a71-20fda19bc98c}" ma:internalName="TaxCatchAll" ma:showField="CatchAllData" ma:web="79ee5b46-ae3d-4101-a402-de0b5256da3d">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lcf76f155ced4ddcb4097134ff3c332f xmlns="9326aaa1-dc5b-400b-9b33-8992d719744b">
      <Terms xmlns="http://schemas.microsoft.com/office/infopath/2007/PartnerControls"/>
    </lcf76f155ced4ddcb4097134ff3c332f>
    <TaxCatchAll xmlns="79ee5b46-ae3d-4101-a402-de0b5256da3d" xsi:nil="true"/>
  </documentManagement>
</p:properties>
</file>

<file path=customXml/itemProps1.xml><?xml version="1.0" encoding="utf-8"?>
<ds:datastoreItem xmlns:ds="http://schemas.openxmlformats.org/officeDocument/2006/customXml" ds:itemID="{552294CD-E2F6-4263-B356-9C451ED089E9}">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326aaa1-dc5b-400b-9b33-8992d719744b"/>
    <ds:schemaRef ds:uri="79ee5b46-ae3d-4101-a402-de0b5256da3d"/>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03D13A6-B515-47FF-8F48-09A213F77A8F}">
  <ds:schemaRefs>
    <ds:schemaRef ds:uri="http://schemas.microsoft.com/sharepoint/v3/contenttype/forms"/>
  </ds:schemaRefs>
</ds:datastoreItem>
</file>

<file path=customXml/itemProps3.xml><?xml version="1.0" encoding="utf-8"?>
<ds:datastoreItem xmlns:ds="http://schemas.openxmlformats.org/officeDocument/2006/customXml" ds:itemID="{EC108955-87B9-4026-B9E7-380862051B77}">
  <ds:schemaRefs>
    <ds:schemaRef ds:uri="9326aaa1-dc5b-400b-9b33-8992d719744b"/>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 ds:uri="79ee5b46-ae3d-4101-a402-de0b5256da3d"/>
  </ds:schemaRefs>
</ds:datastoreItem>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(4:3)</PresentationFormat>
  <Slides>17</Slides>
  <Notes>17</Notes>
  <HiddenSlides>0</HiddenSlide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Team 70: VFD Motor Controller Bi-Weekly Update 5  Mackenzie Miller  Andrew Nguyen  Aidan Rader  Ryan Regan  Sponsor: John Lusher TA: Ali Alenezi</vt:lpstr>
      <vt:lpstr>Project Summary</vt:lpstr>
      <vt:lpstr>Project/Subsystem Overview</vt:lpstr>
      <vt:lpstr>Integrated System Diagram</vt:lpstr>
      <vt:lpstr>Project Timeline</vt:lpstr>
      <vt:lpstr>Optoelectronics Mackenzie Miller</vt:lpstr>
      <vt:lpstr>Microcontroller Andrew Nguyen</vt:lpstr>
      <vt:lpstr>Power Aidan Rader</vt:lpstr>
      <vt:lpstr>Firmware Ryan Regan</vt:lpstr>
      <vt:lpstr>Auxiliary Power Integration Optoelectronics, Microcontroller, &amp; Power Mackenzie Miller, Andrew Nguyen, &amp; Aidan Rader</vt:lpstr>
      <vt:lpstr>MCU/Firmware Integration Microcontroller &amp; Firmware Andrew Nguyen &amp; Ryan Regan</vt:lpstr>
      <vt:lpstr>PWM Control Integration</vt:lpstr>
      <vt:lpstr>Relay Control Integration</vt:lpstr>
      <vt:lpstr>Execution Plan</vt:lpstr>
      <vt:lpstr>Validation Plan</vt:lpstr>
      <vt:lpstr>Validation Plan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Nowka, Kevin J.</dc:creator>
  <cp:revision>7</cp:revision>
  <dcterms:created xsi:type="dcterms:W3CDTF">2013-06-18T16:37:55Z</dcterms:created>
  <dcterms:modified xsi:type="dcterms:W3CDTF">2025-04-24T17:51:37Z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0x010100D13DD7C0D1421740A6CEBC0EBDB9DDD4</vt:lpwstr>
  </property>
  <property fmtid="{D5CDD505-2E9C-101B-9397-08002B2CF9AE}" pid="3" name="MediaServiceImageTags">
    <vt:lpwstr/>
  </property>
</Properties>
</file>

<file path=docProps/thumbnail.jpeg>
</file>